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 id="259" r:id="rId4"/>
    <p:sldId id="260" r:id="rId5"/>
    <p:sldId id="263"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84" autoAdjust="0"/>
    <p:restoredTop sz="94660"/>
  </p:normalViewPr>
  <p:slideViewPr>
    <p:cSldViewPr snapToGrid="0">
      <p:cViewPr>
        <p:scale>
          <a:sx n="112" d="100"/>
          <a:sy n="112" d="100"/>
        </p:scale>
        <p:origin x="632"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32CF44-B42D-41B5-8C82-68ADD00C4E00}" type="datetimeFigureOut">
              <a:rPr lang="en-US" smtClean="0"/>
              <a:t>5/3/20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DC566-88B5-4F2A-9669-4611FB04A8F5}" type="slidenum">
              <a:rPr lang="en-US" smtClean="0"/>
              <a:t>‹#›</a:t>
            </a:fld>
            <a:endParaRPr lang="en-US"/>
          </a:p>
        </p:txBody>
      </p:sp>
    </p:spTree>
    <p:extLst>
      <p:ext uri="{BB962C8B-B14F-4D97-AF65-F5344CB8AC3E}">
        <p14:creationId xmlns:p14="http://schemas.microsoft.com/office/powerpoint/2010/main" val="408975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32CF44-B42D-41B5-8C82-68ADD00C4E00}" type="datetimeFigureOut">
              <a:rPr lang="en-US" smtClean="0"/>
              <a:t>5/3/20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DC566-88B5-4F2A-9669-4611FB04A8F5}" type="slidenum">
              <a:rPr lang="en-US" smtClean="0"/>
              <a:t>‹#›</a:t>
            </a:fld>
            <a:endParaRPr lang="en-US"/>
          </a:p>
        </p:txBody>
      </p:sp>
    </p:spTree>
    <p:extLst>
      <p:ext uri="{BB962C8B-B14F-4D97-AF65-F5344CB8AC3E}">
        <p14:creationId xmlns:p14="http://schemas.microsoft.com/office/powerpoint/2010/main" val="5357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32CF44-B42D-41B5-8C82-68ADD00C4E00}" type="datetimeFigureOut">
              <a:rPr lang="en-US" smtClean="0"/>
              <a:t>5/3/20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DC566-88B5-4F2A-9669-4611FB04A8F5}" type="slidenum">
              <a:rPr lang="en-US" smtClean="0"/>
              <a:t>‹#›</a:t>
            </a:fld>
            <a:endParaRPr lang="en-US"/>
          </a:p>
        </p:txBody>
      </p:sp>
    </p:spTree>
    <p:extLst>
      <p:ext uri="{BB962C8B-B14F-4D97-AF65-F5344CB8AC3E}">
        <p14:creationId xmlns:p14="http://schemas.microsoft.com/office/powerpoint/2010/main" val="619679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32CF44-B42D-41B5-8C82-68ADD00C4E00}" type="datetimeFigureOut">
              <a:rPr lang="en-US" smtClean="0"/>
              <a:t>5/3/20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DC566-88B5-4F2A-9669-4611FB04A8F5}" type="slidenum">
              <a:rPr lang="en-US" smtClean="0"/>
              <a:t>‹#›</a:t>
            </a:fld>
            <a:endParaRPr lang="en-US"/>
          </a:p>
        </p:txBody>
      </p:sp>
    </p:spTree>
    <p:extLst>
      <p:ext uri="{BB962C8B-B14F-4D97-AF65-F5344CB8AC3E}">
        <p14:creationId xmlns:p14="http://schemas.microsoft.com/office/powerpoint/2010/main" val="1699742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32CF44-B42D-41B5-8C82-68ADD00C4E00}" type="datetimeFigureOut">
              <a:rPr lang="en-US" smtClean="0"/>
              <a:t>5/3/20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DC566-88B5-4F2A-9669-4611FB04A8F5}" type="slidenum">
              <a:rPr lang="en-US" smtClean="0"/>
              <a:t>‹#›</a:t>
            </a:fld>
            <a:endParaRPr lang="en-US"/>
          </a:p>
        </p:txBody>
      </p:sp>
    </p:spTree>
    <p:extLst>
      <p:ext uri="{BB962C8B-B14F-4D97-AF65-F5344CB8AC3E}">
        <p14:creationId xmlns:p14="http://schemas.microsoft.com/office/powerpoint/2010/main" val="1751632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32CF44-B42D-41B5-8C82-68ADD00C4E00}" type="datetimeFigureOut">
              <a:rPr lang="en-US" smtClean="0"/>
              <a:t>5/3/20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DC566-88B5-4F2A-9669-4611FB04A8F5}" type="slidenum">
              <a:rPr lang="en-US" smtClean="0"/>
              <a:t>‹#›</a:t>
            </a:fld>
            <a:endParaRPr lang="en-US"/>
          </a:p>
        </p:txBody>
      </p:sp>
    </p:spTree>
    <p:extLst>
      <p:ext uri="{BB962C8B-B14F-4D97-AF65-F5344CB8AC3E}">
        <p14:creationId xmlns:p14="http://schemas.microsoft.com/office/powerpoint/2010/main" val="1986350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32CF44-B42D-41B5-8C82-68ADD00C4E00}" type="datetimeFigureOut">
              <a:rPr lang="en-US" smtClean="0"/>
              <a:t>5/3/20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DC566-88B5-4F2A-9669-4611FB04A8F5}" type="slidenum">
              <a:rPr lang="en-US" smtClean="0"/>
              <a:t>‹#›</a:t>
            </a:fld>
            <a:endParaRPr lang="en-US"/>
          </a:p>
        </p:txBody>
      </p:sp>
    </p:spTree>
    <p:extLst>
      <p:ext uri="{BB962C8B-B14F-4D97-AF65-F5344CB8AC3E}">
        <p14:creationId xmlns:p14="http://schemas.microsoft.com/office/powerpoint/2010/main" val="1964687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32CF44-B42D-41B5-8C82-68ADD00C4E00}" type="datetimeFigureOut">
              <a:rPr lang="en-US" smtClean="0"/>
              <a:t>5/3/20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DC566-88B5-4F2A-9669-4611FB04A8F5}" type="slidenum">
              <a:rPr lang="en-US" smtClean="0"/>
              <a:t>‹#›</a:t>
            </a:fld>
            <a:endParaRPr lang="en-US"/>
          </a:p>
        </p:txBody>
      </p:sp>
    </p:spTree>
    <p:extLst>
      <p:ext uri="{BB962C8B-B14F-4D97-AF65-F5344CB8AC3E}">
        <p14:creationId xmlns:p14="http://schemas.microsoft.com/office/powerpoint/2010/main" val="786188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2CF44-B42D-41B5-8C82-68ADD00C4E00}" type="datetimeFigureOut">
              <a:rPr lang="en-US" smtClean="0"/>
              <a:t>5/3/20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DC566-88B5-4F2A-9669-4611FB04A8F5}" type="slidenum">
              <a:rPr lang="en-US" smtClean="0"/>
              <a:t>‹#›</a:t>
            </a:fld>
            <a:endParaRPr lang="en-US"/>
          </a:p>
        </p:txBody>
      </p:sp>
    </p:spTree>
    <p:extLst>
      <p:ext uri="{BB962C8B-B14F-4D97-AF65-F5344CB8AC3E}">
        <p14:creationId xmlns:p14="http://schemas.microsoft.com/office/powerpoint/2010/main" val="9424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32CF44-B42D-41B5-8C82-68ADD00C4E00}" type="datetimeFigureOut">
              <a:rPr lang="en-US" smtClean="0"/>
              <a:t>5/3/20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DC566-88B5-4F2A-9669-4611FB04A8F5}" type="slidenum">
              <a:rPr lang="en-US" smtClean="0"/>
              <a:t>‹#›</a:t>
            </a:fld>
            <a:endParaRPr lang="en-US"/>
          </a:p>
        </p:txBody>
      </p:sp>
    </p:spTree>
    <p:extLst>
      <p:ext uri="{BB962C8B-B14F-4D97-AF65-F5344CB8AC3E}">
        <p14:creationId xmlns:p14="http://schemas.microsoft.com/office/powerpoint/2010/main" val="1631013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32CF44-B42D-41B5-8C82-68ADD00C4E00}" type="datetimeFigureOut">
              <a:rPr lang="en-US" smtClean="0"/>
              <a:t>5/3/20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DC566-88B5-4F2A-9669-4611FB04A8F5}" type="slidenum">
              <a:rPr lang="en-US" smtClean="0"/>
              <a:t>‹#›</a:t>
            </a:fld>
            <a:endParaRPr lang="en-US"/>
          </a:p>
        </p:txBody>
      </p:sp>
    </p:spTree>
    <p:extLst>
      <p:ext uri="{BB962C8B-B14F-4D97-AF65-F5344CB8AC3E}">
        <p14:creationId xmlns:p14="http://schemas.microsoft.com/office/powerpoint/2010/main" val="19569770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B32CF44-B42D-41B5-8C82-68ADD00C4E00}" type="datetimeFigureOut">
              <a:rPr lang="en-US" smtClean="0"/>
              <a:t>5/3/20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6DC566-88B5-4F2A-9669-4611FB04A8F5}" type="slidenum">
              <a:rPr lang="en-US" smtClean="0"/>
              <a:t>‹#›</a:t>
            </a:fld>
            <a:endParaRPr lang="en-US"/>
          </a:p>
        </p:txBody>
      </p:sp>
    </p:spTree>
    <p:extLst>
      <p:ext uri="{BB962C8B-B14F-4D97-AF65-F5344CB8AC3E}">
        <p14:creationId xmlns:p14="http://schemas.microsoft.com/office/powerpoint/2010/main" val="6189575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1235676"/>
            <a:ext cx="6858000" cy="1434028"/>
          </a:xfrm>
        </p:spPr>
        <p:txBody>
          <a:bodyPr/>
          <a:lstStyle/>
          <a:p>
            <a:r>
              <a:rPr lang="en-US" dirty="0" smtClean="0"/>
              <a:t>The Threat of Terrorism </a:t>
            </a:r>
            <a:endParaRPr lang="en-US" dirty="0"/>
          </a:p>
        </p:txBody>
      </p:sp>
      <p:sp>
        <p:nvSpPr>
          <p:cNvPr id="5" name="Subtitle 4"/>
          <p:cNvSpPr>
            <a:spLocks noGrp="1"/>
          </p:cNvSpPr>
          <p:nvPr>
            <p:ph type="subTitle" idx="1"/>
          </p:nvPr>
        </p:nvSpPr>
        <p:spPr>
          <a:xfrm>
            <a:off x="1143000" y="2669704"/>
            <a:ext cx="6858000" cy="1007032"/>
          </a:xfrm>
        </p:spPr>
        <p:txBody>
          <a:bodyPr>
            <a:normAutofit fontScale="62500" lnSpcReduction="20000"/>
          </a:bodyPr>
          <a:lstStyle/>
          <a:p>
            <a:r>
              <a:rPr lang="en-US" dirty="0" smtClean="0"/>
              <a:t>In this PowerPoint, you will learn about the threat of Terrorism to the United States and WHY certain groups have targeted the United States to get their messages across. </a:t>
            </a:r>
            <a:r>
              <a:rPr lang="en-US" dirty="0" smtClean="0"/>
              <a:t>Part of understanding why, means to understand certain pieces of the Islam religion and HOW these Radical groups have twisted those beliefs to their benefit. As I have stated in the previous lesson, this is in NO WAY intended to sway your beliefs on religion. It is for EDUCATIONAL PURPOSES ONLY. We have to talk about it in order to understand the bigger picture. I will not go in detail about Islam but only the pieces that pertain to understanding it in relation to Radical groups, terrorism and the United States. </a:t>
            </a:r>
            <a:endParaRPr lang="en-US" dirty="0"/>
          </a:p>
        </p:txBody>
      </p:sp>
    </p:spTree>
    <p:extLst>
      <p:ext uri="{BB962C8B-B14F-4D97-AF65-F5344CB8AC3E}">
        <p14:creationId xmlns:p14="http://schemas.microsoft.com/office/powerpoint/2010/main" val="1860145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2" y="154540"/>
            <a:ext cx="7886700" cy="702711"/>
          </a:xfrm>
        </p:spPr>
        <p:txBody>
          <a:bodyPr>
            <a:normAutofit/>
          </a:bodyPr>
          <a:lstStyle/>
          <a:p>
            <a:r>
              <a:rPr lang="en-US" sz="2400" dirty="0" smtClean="0"/>
              <a:t>Why is the US a target for terrorism? </a:t>
            </a:r>
            <a:endParaRPr lang="en-US" sz="2400" dirty="0"/>
          </a:p>
        </p:txBody>
      </p:sp>
      <p:sp>
        <p:nvSpPr>
          <p:cNvPr id="4" name="Text Placeholder 3"/>
          <p:cNvSpPr>
            <a:spLocks noGrp="1"/>
          </p:cNvSpPr>
          <p:nvPr>
            <p:ph type="body" idx="1"/>
          </p:nvPr>
        </p:nvSpPr>
        <p:spPr>
          <a:xfrm>
            <a:off x="629842" y="719034"/>
            <a:ext cx="3868340" cy="276433"/>
          </a:xfrm>
        </p:spPr>
        <p:txBody>
          <a:bodyPr>
            <a:normAutofit fontScale="77500" lnSpcReduction="20000"/>
          </a:bodyPr>
          <a:lstStyle/>
          <a:p>
            <a:r>
              <a:rPr lang="en-US" sz="1600" dirty="0" smtClean="0"/>
              <a:t>Internationally (why the WORLD thinks bad of the US)</a:t>
            </a:r>
            <a:endParaRPr lang="en-US" sz="1600" dirty="0"/>
          </a:p>
        </p:txBody>
      </p:sp>
      <p:sp>
        <p:nvSpPr>
          <p:cNvPr id="3" name="Content Placeholder 2"/>
          <p:cNvSpPr>
            <a:spLocks noGrp="1"/>
          </p:cNvSpPr>
          <p:nvPr>
            <p:ph sz="half" idx="2"/>
          </p:nvPr>
        </p:nvSpPr>
        <p:spPr>
          <a:xfrm>
            <a:off x="629842" y="995467"/>
            <a:ext cx="3868340" cy="3805133"/>
          </a:xfrm>
        </p:spPr>
        <p:txBody>
          <a:bodyPr>
            <a:normAutofit lnSpcReduction="10000"/>
          </a:bodyPr>
          <a:lstStyle/>
          <a:p>
            <a:r>
              <a:rPr lang="en-US" sz="900" dirty="0" smtClean="0"/>
              <a:t>The United States is seen as a Powerful and visible nation (meaning everyone sees our actions in other parts of the world)</a:t>
            </a:r>
          </a:p>
          <a:p>
            <a:r>
              <a:rPr lang="en-US" sz="900" dirty="0" smtClean="0"/>
              <a:t>Years of military involvement in Middle East (many believe that WE are the so – called “terrorists” and don’t believe we should be involved over there and mind our business – Remember from the previous lesson “our freedom fighter – your terrorist”).</a:t>
            </a:r>
          </a:p>
          <a:p>
            <a:r>
              <a:rPr lang="en-US" sz="900" dirty="0" smtClean="0"/>
              <a:t>Continued support of Israel (Before Israel became an independent nation, Israel was a shared land between them and the Palestinian people in a land called Palestine. (it is important to note that Palestine is a Muslim majority country, with only about 20% being Christian or other.) After World War 2, the United Nations, with support of the United States, made Israel its own independent country in order to create a safe place for Jewish people after the Holocaust. Israel is said to have committed a lot of war crimes towards Palestinians after its elevated status, violating human rights standards. So much in fact that Palestinians have been pushed further and further out of the land. Palestine is now not even considered it’s own country, by many, including the United States. Some say they don</a:t>
            </a:r>
            <a:r>
              <a:rPr lang="uk-UA" sz="900" dirty="0" smtClean="0"/>
              <a:t>’</a:t>
            </a:r>
            <a:r>
              <a:rPr lang="en-US" sz="900" dirty="0" smtClean="0"/>
              <a:t>t even have a defined border. After all this craziness, the Untied States continues to support Israel’s Actions. People have compared it to a big brother covering up for a little sibling that keeps fighting and beating people up so that he doesn’t get in trouble lol We could honestly create a year long class of the struggles between the Palestinian and Israeli people, that dates back to centuries to “Biblical” times. It’s all religious struggles. Each people believing they have a right to claim the Holy Land of Jerusalem </a:t>
            </a:r>
            <a:endParaRPr lang="en-US" sz="900" dirty="0"/>
          </a:p>
          <a:p>
            <a:r>
              <a:rPr lang="en-US" sz="900" dirty="0" smtClean="0"/>
              <a:t>The </a:t>
            </a:r>
            <a:r>
              <a:rPr lang="en-US" sz="900" dirty="0" smtClean="0"/>
              <a:t>United States has been known to Support many dictators and governments  guilty of human rights violations </a:t>
            </a:r>
          </a:p>
          <a:p>
            <a:r>
              <a:rPr lang="en-US" sz="900" dirty="0" smtClean="0"/>
              <a:t>Extremist religious and political movements are able to harness resentment of US policies to recruit members. (Basically people who don’t agree with the US, create propaganda to make us look TERRIBLE and thus gets people against us). </a:t>
            </a:r>
            <a:endParaRPr lang="en-US" sz="900" dirty="0"/>
          </a:p>
        </p:txBody>
      </p:sp>
      <p:sp>
        <p:nvSpPr>
          <p:cNvPr id="5" name="Text Placeholder 4"/>
          <p:cNvSpPr>
            <a:spLocks noGrp="1"/>
          </p:cNvSpPr>
          <p:nvPr>
            <p:ph type="body" sz="quarter" idx="3"/>
          </p:nvPr>
        </p:nvSpPr>
        <p:spPr>
          <a:xfrm>
            <a:off x="4498182" y="701992"/>
            <a:ext cx="3887391" cy="310515"/>
          </a:xfrm>
        </p:spPr>
        <p:txBody>
          <a:bodyPr>
            <a:noAutofit/>
          </a:bodyPr>
          <a:lstStyle/>
          <a:p>
            <a:r>
              <a:rPr lang="en-US" sz="1200" dirty="0" smtClean="0"/>
              <a:t>Domestically </a:t>
            </a:r>
            <a:endParaRPr lang="en-US" sz="1200" dirty="0"/>
          </a:p>
        </p:txBody>
      </p:sp>
      <p:sp>
        <p:nvSpPr>
          <p:cNvPr id="6" name="Content Placeholder 5"/>
          <p:cNvSpPr>
            <a:spLocks noGrp="1"/>
          </p:cNvSpPr>
          <p:nvPr>
            <p:ph sz="quarter" idx="4"/>
          </p:nvPr>
        </p:nvSpPr>
        <p:spPr>
          <a:xfrm>
            <a:off x="4563666" y="1012507"/>
            <a:ext cx="3887391" cy="3684588"/>
          </a:xfrm>
        </p:spPr>
        <p:txBody>
          <a:bodyPr>
            <a:normAutofit/>
          </a:bodyPr>
          <a:lstStyle/>
          <a:p>
            <a:r>
              <a:rPr lang="en-US" sz="1200" dirty="0" smtClean="0"/>
              <a:t>Rapidly changing economic and political environments</a:t>
            </a:r>
          </a:p>
          <a:p>
            <a:r>
              <a:rPr lang="en-US" sz="1200" dirty="0" smtClean="0"/>
              <a:t>Fear of government intrusion into the lives and rights of the people. People often fear that the government will take away citizens constitutional rights (SO LOOK: recently with this whole coronavirus stuff... People protesting in Michigan went to the Michigan State House with WEAPONS demanding that their state government open the state back up. IFFFFF those protestors had acted with their weapons and actually used them</a:t>
            </a:r>
            <a:r>
              <a:rPr lang="is-IS" sz="1200" dirty="0" smtClean="0"/>
              <a:t>….would they be considered domestic terrorists????  </a:t>
            </a:r>
            <a:r>
              <a:rPr lang="en-US" sz="1200" dirty="0" smtClean="0"/>
              <a:t>O</a:t>
            </a:r>
            <a:r>
              <a:rPr lang="is-IS" sz="1200" dirty="0" smtClean="0"/>
              <a:t>r Freedom Fighters???? </a:t>
            </a:r>
            <a:r>
              <a:rPr lang="en-US" sz="1200" dirty="0" smtClean="0"/>
              <a:t>W</a:t>
            </a:r>
            <a:r>
              <a:rPr lang="is-IS" sz="1200" dirty="0" smtClean="0"/>
              <a:t>hat do you think??? I am telling you guys, we live history every day...it’s insane. </a:t>
            </a:r>
            <a:endParaRPr lang="en-US" sz="1200" dirty="0" smtClean="0"/>
          </a:p>
          <a:p>
            <a:r>
              <a:rPr lang="en-US" sz="1200" dirty="0" smtClean="0"/>
              <a:t>Racist ideologies (RADICAL people in the United States tend to not be welcoming to other ethnicities, cultures, religions, therefore does not agree with some Government policies regarding these things). </a:t>
            </a:r>
          </a:p>
          <a:p>
            <a:r>
              <a:rPr lang="en-US" sz="1200" dirty="0" smtClean="0"/>
              <a:t>Anxiety about the future (people just freaking out about other things) </a:t>
            </a:r>
            <a:endParaRPr lang="en-US" sz="1200" dirty="0"/>
          </a:p>
        </p:txBody>
      </p:sp>
    </p:spTree>
    <p:extLst>
      <p:ext uri="{BB962C8B-B14F-4D97-AF65-F5344CB8AC3E}">
        <p14:creationId xmlns:p14="http://schemas.microsoft.com/office/powerpoint/2010/main" val="179330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1000"/>
                                        <p:tgtEl>
                                          <p:spTgt spid="5">
                                            <p:txEl>
                                              <p:pRg st="0" end="0"/>
                                            </p:txEl>
                                          </p:spTgt>
                                        </p:tgtEl>
                                      </p:cBhvr>
                                    </p:animEffect>
                                    <p:anim calcmode="lin" valueType="num">
                                      <p:cBhvr>
                                        <p:cTn id="2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fade">
                                      <p:cBhvr>
                                        <p:cTn id="43" dur="1000"/>
                                        <p:tgtEl>
                                          <p:spTgt spid="3">
                                            <p:txEl>
                                              <p:pRg st="2" end="2"/>
                                            </p:txEl>
                                          </p:spTgt>
                                        </p:tgtEl>
                                      </p:cBhvr>
                                    </p:animEffect>
                                    <p:anim calcmode="lin" valueType="num">
                                      <p:cBhvr>
                                        <p:cTn id="4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fade">
                                      <p:cBhvr>
                                        <p:cTn id="49" dur="1000"/>
                                        <p:tgtEl>
                                          <p:spTgt spid="3">
                                            <p:txEl>
                                              <p:pRg st="3" end="3"/>
                                            </p:txEl>
                                          </p:spTgt>
                                        </p:tgtEl>
                                      </p:cBhvr>
                                    </p:animEffect>
                                    <p:anim calcmode="lin" valueType="num">
                                      <p:cBhvr>
                                        <p:cTn id="5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fade">
                                      <p:cBhvr>
                                        <p:cTn id="55" dur="1000"/>
                                        <p:tgtEl>
                                          <p:spTgt spid="3">
                                            <p:txEl>
                                              <p:pRg st="4" end="4"/>
                                            </p:txEl>
                                          </p:spTgt>
                                        </p:tgtEl>
                                      </p:cBhvr>
                                    </p:animEffect>
                                    <p:anim calcmode="lin" valueType="num">
                                      <p:cBhvr>
                                        <p:cTn id="5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6">
                                            <p:txEl>
                                              <p:pRg st="0" end="0"/>
                                            </p:txEl>
                                          </p:spTgt>
                                        </p:tgtEl>
                                        <p:attrNameLst>
                                          <p:attrName>style.visibility</p:attrName>
                                        </p:attrNameLst>
                                      </p:cBhvr>
                                      <p:to>
                                        <p:strVal val="visible"/>
                                      </p:to>
                                    </p:set>
                                    <p:animEffect transition="in" filter="fade">
                                      <p:cBhvr>
                                        <p:cTn id="63" dur="1000"/>
                                        <p:tgtEl>
                                          <p:spTgt spid="6">
                                            <p:txEl>
                                              <p:pRg st="0" end="0"/>
                                            </p:txEl>
                                          </p:spTgt>
                                        </p:tgtEl>
                                      </p:cBhvr>
                                    </p:animEffect>
                                    <p:anim calcmode="lin" valueType="num">
                                      <p:cBhvr>
                                        <p:cTn id="6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6">
                                            <p:txEl>
                                              <p:pRg st="1" end="1"/>
                                            </p:txEl>
                                          </p:spTgt>
                                        </p:tgtEl>
                                        <p:attrNameLst>
                                          <p:attrName>style.visibility</p:attrName>
                                        </p:attrNameLst>
                                      </p:cBhvr>
                                      <p:to>
                                        <p:strVal val="visible"/>
                                      </p:to>
                                    </p:set>
                                    <p:animEffect transition="in" filter="fade">
                                      <p:cBhvr>
                                        <p:cTn id="69" dur="1000"/>
                                        <p:tgtEl>
                                          <p:spTgt spid="6">
                                            <p:txEl>
                                              <p:pRg st="1" end="1"/>
                                            </p:txEl>
                                          </p:spTgt>
                                        </p:tgtEl>
                                      </p:cBhvr>
                                    </p:animEffect>
                                    <p:anim calcmode="lin" valueType="num">
                                      <p:cBhvr>
                                        <p:cTn id="7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71"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par>
                                <p:cTn id="73" presetID="37" presetClass="entr" presetSubtype="0" fill="hold" nodeType="withEffect">
                                  <p:stCondLst>
                                    <p:cond delay="0"/>
                                  </p:stCondLst>
                                  <p:childTnLst>
                                    <p:set>
                                      <p:cBhvr>
                                        <p:cTn id="74" dur="1" fill="hold">
                                          <p:stCondLst>
                                            <p:cond delay="0"/>
                                          </p:stCondLst>
                                        </p:cTn>
                                        <p:tgtEl>
                                          <p:spTgt spid="6">
                                            <p:txEl>
                                              <p:pRg st="2" end="2"/>
                                            </p:txEl>
                                          </p:spTgt>
                                        </p:tgtEl>
                                        <p:attrNameLst>
                                          <p:attrName>style.visibility</p:attrName>
                                        </p:attrNameLst>
                                      </p:cBhvr>
                                      <p:to>
                                        <p:strVal val="visible"/>
                                      </p:to>
                                    </p:set>
                                    <p:animEffect transition="in" filter="fade">
                                      <p:cBhvr>
                                        <p:cTn id="75" dur="1000"/>
                                        <p:tgtEl>
                                          <p:spTgt spid="6">
                                            <p:txEl>
                                              <p:pRg st="2" end="2"/>
                                            </p:txEl>
                                          </p:spTgt>
                                        </p:tgtEl>
                                      </p:cBhvr>
                                    </p:animEffect>
                                    <p:anim calcmode="lin" valueType="num">
                                      <p:cBhvr>
                                        <p:cTn id="7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77"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par>
                                <p:cTn id="79" presetID="37" presetClass="entr" presetSubtype="0" fill="hold" nodeType="withEffect">
                                  <p:stCondLst>
                                    <p:cond delay="0"/>
                                  </p:stCondLst>
                                  <p:childTnLst>
                                    <p:set>
                                      <p:cBhvr>
                                        <p:cTn id="80" dur="1" fill="hold">
                                          <p:stCondLst>
                                            <p:cond delay="0"/>
                                          </p:stCondLst>
                                        </p:cTn>
                                        <p:tgtEl>
                                          <p:spTgt spid="6">
                                            <p:txEl>
                                              <p:pRg st="3" end="3"/>
                                            </p:txEl>
                                          </p:spTgt>
                                        </p:tgtEl>
                                        <p:attrNameLst>
                                          <p:attrName>style.visibility</p:attrName>
                                        </p:attrNameLst>
                                      </p:cBhvr>
                                      <p:to>
                                        <p:strVal val="visible"/>
                                      </p:to>
                                    </p:set>
                                    <p:animEffect transition="in" filter="fade">
                                      <p:cBhvr>
                                        <p:cTn id="81" dur="1000"/>
                                        <p:tgtEl>
                                          <p:spTgt spid="6">
                                            <p:txEl>
                                              <p:pRg st="3" end="3"/>
                                            </p:txEl>
                                          </p:spTgt>
                                        </p:tgtEl>
                                      </p:cBhvr>
                                    </p:animEffect>
                                    <p:anim calcmode="lin" valueType="num">
                                      <p:cBhvr>
                                        <p:cTn id="8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83" dur="900" decel="100000" fill="hold"/>
                                        <p:tgtEl>
                                          <p:spTgt spid="6">
                                            <p:txEl>
                                              <p:pRg st="3" end="3"/>
                                            </p:txEl>
                                          </p:spTgt>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 y="365760"/>
            <a:ext cx="7886700" cy="593409"/>
          </a:xfrm>
        </p:spPr>
        <p:txBody>
          <a:bodyPr>
            <a:normAutofit fontScale="90000"/>
          </a:bodyPr>
          <a:lstStyle/>
          <a:p>
            <a:r>
              <a:rPr lang="en-US" sz="2000" dirty="0" smtClean="0"/>
              <a:t>Terrorism is a global problem – you will have a reading in </a:t>
            </a:r>
            <a:r>
              <a:rPr lang="en-US" sz="2000" dirty="0" smtClean="0"/>
              <a:t>the next assignment </a:t>
            </a:r>
            <a:r>
              <a:rPr lang="en-US" sz="2000" dirty="0" smtClean="0"/>
              <a:t>about </a:t>
            </a:r>
            <a:r>
              <a:rPr lang="en-US" sz="2000" dirty="0" smtClean="0"/>
              <a:t>how terrorism affects other countries.  </a:t>
            </a:r>
            <a:endParaRPr lang="en-US" sz="2000" dirty="0"/>
          </a:p>
        </p:txBody>
      </p:sp>
      <p:sp>
        <p:nvSpPr>
          <p:cNvPr id="3" name="Content Placeholder 2"/>
          <p:cNvSpPr>
            <a:spLocks noGrp="1"/>
          </p:cNvSpPr>
          <p:nvPr>
            <p:ph idx="1"/>
          </p:nvPr>
        </p:nvSpPr>
        <p:spPr>
          <a:xfrm>
            <a:off x="434340" y="981078"/>
            <a:ext cx="3110249" cy="3875721"/>
          </a:xfrm>
        </p:spPr>
        <p:txBody>
          <a:bodyPr>
            <a:normAutofit/>
          </a:bodyPr>
          <a:lstStyle/>
          <a:p>
            <a:r>
              <a:rPr lang="en-US" sz="1200" dirty="0" smtClean="0"/>
              <a:t>US not only country to be affected by terrorism or increased terrorist attacks</a:t>
            </a:r>
          </a:p>
          <a:p>
            <a:r>
              <a:rPr lang="en-US" sz="1200" dirty="0" smtClean="0"/>
              <a:t>Some areas have seen greater share of terrorist attacks, way more than even the United States has experienced. </a:t>
            </a:r>
          </a:p>
          <a:p>
            <a:pPr lvl="1"/>
            <a:r>
              <a:rPr lang="en-US" sz="1050" dirty="0" smtClean="0"/>
              <a:t>Countries in the Middle East, East and West Africa, and South Asia</a:t>
            </a:r>
          </a:p>
          <a:p>
            <a:pPr lvl="2"/>
            <a:r>
              <a:rPr lang="en-US" sz="1000" dirty="0" smtClean="0"/>
              <a:t>Example:  Pakistan saw 19 suicide attacks in 2015 vs 2 in 2003 </a:t>
            </a:r>
            <a:r>
              <a:rPr lang="en-US" sz="1000" dirty="0" smtClean="0">
                <a:sym typeface="Wingdings"/>
              </a:rPr>
              <a:t> </a:t>
            </a:r>
            <a:r>
              <a:rPr lang="en-US" sz="1000" dirty="0" smtClean="0"/>
              <a:t>More than 20,000 civilians have died in terrorist attacks since 2003 </a:t>
            </a:r>
          </a:p>
          <a:p>
            <a:r>
              <a:rPr lang="en-US" sz="1200" dirty="0" smtClean="0"/>
              <a:t>Many countries have begun to work together to stop terrorist plots </a:t>
            </a:r>
          </a:p>
          <a:p>
            <a:pPr lvl="1"/>
            <a:r>
              <a:rPr lang="en-US" sz="1050" dirty="0" smtClean="0"/>
              <a:t>2001 </a:t>
            </a:r>
            <a:r>
              <a:rPr lang="mr-IN" sz="1050" dirty="0" smtClean="0"/>
              <a:t>–</a:t>
            </a:r>
            <a:r>
              <a:rPr lang="en-US" sz="1050" dirty="0" smtClean="0"/>
              <a:t> American Airlines crew and passengers stopped a man from setting off a shoe bomb on a plane</a:t>
            </a:r>
          </a:p>
          <a:p>
            <a:pPr lvl="1"/>
            <a:r>
              <a:rPr lang="en-US" sz="1050" dirty="0" smtClean="0"/>
              <a:t>2006 </a:t>
            </a:r>
            <a:r>
              <a:rPr lang="mr-IN" sz="1050" dirty="0" smtClean="0"/>
              <a:t>–</a:t>
            </a:r>
            <a:r>
              <a:rPr lang="en-US" sz="1050" dirty="0" smtClean="0"/>
              <a:t> US, Britain, and Pakistan stopped liquid bomb from making it onto a plane</a:t>
            </a:r>
          </a:p>
          <a:p>
            <a:pPr lvl="1"/>
            <a:r>
              <a:rPr lang="en-US" sz="1050" dirty="0" smtClean="0"/>
              <a:t>2009 </a:t>
            </a:r>
            <a:r>
              <a:rPr lang="mr-IN" sz="1050" dirty="0" smtClean="0"/>
              <a:t>–</a:t>
            </a:r>
            <a:r>
              <a:rPr lang="en-US" sz="1050" dirty="0" smtClean="0"/>
              <a:t> passengers stopped a man from setting off a bomb in his underwear </a:t>
            </a:r>
          </a:p>
          <a:p>
            <a:pPr lvl="1"/>
            <a:endParaRPr lang="en-US" sz="1050" dirty="0"/>
          </a:p>
          <a:p>
            <a:pPr lvl="1"/>
            <a:endParaRPr lang="en-US" sz="1050" dirty="0" smtClean="0"/>
          </a:p>
          <a:p>
            <a:pPr lvl="1"/>
            <a:endParaRPr lang="en-US" sz="1050" dirty="0" smtClean="0"/>
          </a:p>
        </p:txBody>
      </p:sp>
      <p:pic>
        <p:nvPicPr>
          <p:cNvPr id="5" name="Picture 4"/>
          <p:cNvPicPr>
            <a:picLocks noChangeAspect="1"/>
          </p:cNvPicPr>
          <p:nvPr/>
        </p:nvPicPr>
        <p:blipFill>
          <a:blip r:embed="rId2"/>
          <a:stretch>
            <a:fillRect/>
          </a:stretch>
        </p:blipFill>
        <p:spPr>
          <a:xfrm>
            <a:off x="3544589" y="1077871"/>
            <a:ext cx="4415276" cy="3121196"/>
          </a:xfrm>
          <a:prstGeom prst="rect">
            <a:avLst/>
          </a:prstGeom>
        </p:spPr>
      </p:pic>
    </p:spTree>
    <p:extLst>
      <p:ext uri="{BB962C8B-B14F-4D97-AF65-F5344CB8AC3E}">
        <p14:creationId xmlns:p14="http://schemas.microsoft.com/office/powerpoint/2010/main" val="1993130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51510"/>
            <a:ext cx="3554730" cy="433389"/>
          </a:xfrm>
        </p:spPr>
        <p:txBody>
          <a:bodyPr>
            <a:normAutofit fontScale="90000"/>
          </a:bodyPr>
          <a:lstStyle/>
          <a:p>
            <a:r>
              <a:rPr lang="en-US" sz="2000" dirty="0" smtClean="0"/>
              <a:t>Al Qaeda – alright now we are going to talk about al-Qaeda, the radical Islamic group that claimed responsibility for the 9/11 attacks in 2011</a:t>
            </a:r>
            <a:endParaRPr lang="en-US" sz="2000" dirty="0"/>
          </a:p>
        </p:txBody>
      </p:sp>
      <p:sp>
        <p:nvSpPr>
          <p:cNvPr id="3" name="Content Placeholder 2"/>
          <p:cNvSpPr>
            <a:spLocks noGrp="1"/>
          </p:cNvSpPr>
          <p:nvPr>
            <p:ph idx="1"/>
          </p:nvPr>
        </p:nvSpPr>
        <p:spPr>
          <a:xfrm>
            <a:off x="628650" y="1489441"/>
            <a:ext cx="3726180" cy="3922871"/>
          </a:xfrm>
        </p:spPr>
        <p:txBody>
          <a:bodyPr>
            <a:normAutofit/>
          </a:bodyPr>
          <a:lstStyle/>
          <a:p>
            <a:r>
              <a:rPr lang="en-US" sz="900" dirty="0" smtClean="0"/>
              <a:t>The name is loosely translated in Arabic as “the base”</a:t>
            </a:r>
          </a:p>
          <a:p>
            <a:r>
              <a:rPr lang="en-US" sz="900" dirty="0" smtClean="0"/>
              <a:t>Led by Osama bin Laden (pictured to the right)</a:t>
            </a:r>
          </a:p>
          <a:p>
            <a:r>
              <a:rPr lang="en-US" sz="900" dirty="0" smtClean="0"/>
              <a:t>Claimed responsibility for 9/11 and other attacks on US embassies and military bases</a:t>
            </a:r>
          </a:p>
          <a:p>
            <a:r>
              <a:rPr lang="en-US" sz="900" dirty="0" smtClean="0"/>
              <a:t>Goal </a:t>
            </a:r>
            <a:r>
              <a:rPr lang="mr-IN" sz="900" dirty="0" smtClean="0"/>
              <a:t>–</a:t>
            </a:r>
            <a:r>
              <a:rPr lang="en-US" sz="900" dirty="0" smtClean="0"/>
              <a:t> to rid Muslim majority countries of US influence and replace with a caliphate </a:t>
            </a:r>
          </a:p>
          <a:p>
            <a:pPr lvl="1"/>
            <a:r>
              <a:rPr lang="en-US" sz="700" dirty="0" smtClean="0"/>
              <a:t>Caliphate is a medieval term for an Islamic state (basically it would be a country that is ruled by Islamic law/Religious law. Everything they do, including their laws would be based off the Islam religion</a:t>
            </a:r>
            <a:r>
              <a:rPr lang="is-IS" sz="700" dirty="0" smtClean="0"/>
              <a:t>…but REMEMBER these guys are RADICALS so it is THEIR interpretation of Islam which is usually all distorted </a:t>
            </a:r>
            <a:endParaRPr lang="is-IS" sz="700" dirty="0"/>
          </a:p>
          <a:p>
            <a:pPr lvl="1"/>
            <a:r>
              <a:rPr lang="en-US" sz="700" dirty="0" smtClean="0"/>
              <a:t>Follows </a:t>
            </a:r>
            <a:r>
              <a:rPr lang="en-US" sz="700" dirty="0" smtClean="0"/>
              <a:t>extreme and intolerant interpretation of Sunni Islam </a:t>
            </a:r>
          </a:p>
          <a:p>
            <a:r>
              <a:rPr lang="en-US" sz="900" dirty="0" smtClean="0"/>
              <a:t>The goal of Jihad </a:t>
            </a:r>
            <a:r>
              <a:rPr lang="en-US" sz="900" dirty="0" smtClean="0"/>
              <a:t>in the Radical sense:</a:t>
            </a:r>
          </a:p>
          <a:p>
            <a:pPr lvl="1"/>
            <a:r>
              <a:rPr lang="en-US" sz="600" dirty="0" smtClean="0"/>
              <a:t>Jihad is a belief in the Islam Religion. </a:t>
            </a:r>
            <a:endParaRPr lang="en-US" sz="600" dirty="0" smtClean="0"/>
          </a:p>
          <a:p>
            <a:pPr lvl="1"/>
            <a:r>
              <a:rPr lang="en-US" sz="700" dirty="0" smtClean="0"/>
              <a:t>Scholarly interpretation of this word </a:t>
            </a:r>
            <a:r>
              <a:rPr lang="mr-IN" sz="700" dirty="0" smtClean="0"/>
              <a:t>–</a:t>
            </a:r>
            <a:r>
              <a:rPr lang="en-US" sz="700" dirty="0" smtClean="0"/>
              <a:t> “struggle or effort” </a:t>
            </a:r>
          </a:p>
          <a:p>
            <a:pPr lvl="1"/>
            <a:r>
              <a:rPr lang="en-US" sz="700" dirty="0" smtClean="0"/>
              <a:t>Bin Laden’s interpretation </a:t>
            </a:r>
            <a:r>
              <a:rPr lang="mr-IN" sz="700" dirty="0" smtClean="0"/>
              <a:t>–</a:t>
            </a:r>
            <a:r>
              <a:rPr lang="en-US" sz="700" dirty="0" smtClean="0"/>
              <a:t>  used as a term to describe a holy war against the </a:t>
            </a:r>
            <a:r>
              <a:rPr lang="en-US" sz="700" dirty="0" smtClean="0"/>
              <a:t>“enemies</a:t>
            </a:r>
            <a:r>
              <a:rPr lang="en-US" sz="700" dirty="0" smtClean="0"/>
              <a:t>” of Islam </a:t>
            </a:r>
            <a:r>
              <a:rPr lang="en-US" sz="700" dirty="0" smtClean="0">
                <a:sym typeface="Wingdings"/>
              </a:rPr>
              <a:t> is now often connected to terrorists and extremists </a:t>
            </a:r>
            <a:endParaRPr lang="en-US" sz="700" dirty="0" smtClean="0">
              <a:sym typeface="Wingdings"/>
            </a:endParaRPr>
          </a:p>
          <a:p>
            <a:pPr lvl="1"/>
            <a:r>
              <a:rPr lang="en-US" sz="600" dirty="0"/>
              <a:t>Jihad. This is a word that over time has gained a negative connotation, especially in the United States. Jihad in the Islam religion means to fight the struggle of sin WITHIN YOURSELF or to SPIRITUALLY fight off opponents of Islam or bad influences not supported by Islam. In the Islamic religion, it is a SPIRITUAL thing. More like “hey let’s not let sin influence us so that we remain pure for God.” </a:t>
            </a:r>
            <a:r>
              <a:rPr lang="en-US" sz="600" dirty="0" smtClean="0"/>
              <a:t>So, many </a:t>
            </a:r>
            <a:r>
              <a:rPr lang="en-US" sz="600" dirty="0"/>
              <a:t>who abide </a:t>
            </a:r>
            <a:r>
              <a:rPr lang="en-US" sz="600" dirty="0" smtClean="0"/>
              <a:t>by Jihad </a:t>
            </a:r>
            <a:r>
              <a:rPr lang="en-US" sz="600" dirty="0"/>
              <a:t>will do just that…make sure that they are spiritually in the right place. That’s it. BUT RADICAL ISLAMISTS have taken Jihad to a whole other level. They have interpreted it LITERALLY….and have waged a real life all out holy war against opponents of Islam or those that they feel are a threat to the Islam religion. In their interpretations…this means ATTACK when necessary in order to protect Islam. They have taken the word FIGHT in literal sense in order to justify their attacks. This is why MANY people believe that Islam condones violence….when that is not the case at all. This is the interpretation and belief of RADICAL Islamic groups like al-Qaeda, ISIS and Boko Haram. Which is why you will see them up in arms and carrying out actual attacks or suicide bombings. Many Muslims have actually spoken out AGAINTS these radical groups, reiterating that they do not believe how the radical groups believe. I hope this makes sense lol message me if you need more clarification. </a:t>
            </a:r>
          </a:p>
          <a:p>
            <a:pPr lvl="1"/>
            <a:endParaRPr lang="en-US" sz="700" dirty="0" smtClean="0">
              <a:sym typeface="Wingdings"/>
            </a:endParaRPr>
          </a:p>
        </p:txBody>
      </p:sp>
      <p:pic>
        <p:nvPicPr>
          <p:cNvPr id="4" name="Picture 3"/>
          <p:cNvPicPr>
            <a:picLocks noChangeAspect="1"/>
          </p:cNvPicPr>
          <p:nvPr/>
        </p:nvPicPr>
        <p:blipFill>
          <a:blip r:embed="rId2"/>
          <a:stretch>
            <a:fillRect/>
          </a:stretch>
        </p:blipFill>
        <p:spPr>
          <a:xfrm>
            <a:off x="4974522" y="651510"/>
            <a:ext cx="2670222" cy="1675862"/>
          </a:xfrm>
          <a:prstGeom prst="rect">
            <a:avLst/>
          </a:prstGeom>
        </p:spPr>
      </p:pic>
      <p:pic>
        <p:nvPicPr>
          <p:cNvPr id="5" name="Picture 4"/>
          <p:cNvPicPr>
            <a:picLocks noChangeAspect="1"/>
          </p:cNvPicPr>
          <p:nvPr/>
        </p:nvPicPr>
        <p:blipFill rotWithShape="1">
          <a:blip r:embed="rId3"/>
          <a:srcRect l="26362" r="27622"/>
          <a:stretch/>
        </p:blipFill>
        <p:spPr>
          <a:xfrm>
            <a:off x="4974522" y="2669112"/>
            <a:ext cx="2020638" cy="2743200"/>
          </a:xfrm>
          <a:prstGeom prst="rect">
            <a:avLst/>
          </a:prstGeom>
        </p:spPr>
      </p:pic>
    </p:spTree>
    <p:extLst>
      <p:ext uri="{BB962C8B-B14F-4D97-AF65-F5344CB8AC3E}">
        <p14:creationId xmlns:p14="http://schemas.microsoft.com/office/powerpoint/2010/main" val="1442137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Al Qaeda (continued)</a:t>
            </a:r>
            <a:endParaRPr lang="en-US" sz="2400" dirty="0"/>
          </a:p>
        </p:txBody>
      </p:sp>
      <p:sp>
        <p:nvSpPr>
          <p:cNvPr id="3" name="Content Placeholder 2"/>
          <p:cNvSpPr>
            <a:spLocks noGrp="1"/>
          </p:cNvSpPr>
          <p:nvPr>
            <p:ph idx="1"/>
          </p:nvPr>
        </p:nvSpPr>
        <p:spPr>
          <a:xfrm>
            <a:off x="628650" y="1825625"/>
            <a:ext cx="6400800" cy="4351338"/>
          </a:xfrm>
        </p:spPr>
        <p:txBody>
          <a:bodyPr>
            <a:normAutofit/>
          </a:bodyPr>
          <a:lstStyle/>
          <a:p>
            <a:r>
              <a:rPr lang="en-US" sz="1400" dirty="0"/>
              <a:t>Why the US</a:t>
            </a:r>
            <a:r>
              <a:rPr lang="en-US" sz="1400" dirty="0" smtClean="0"/>
              <a:t>?</a:t>
            </a:r>
          </a:p>
          <a:p>
            <a:pPr lvl="1"/>
            <a:r>
              <a:rPr lang="en-US" sz="1100" dirty="0" smtClean="0"/>
              <a:t>Angered about US involvement in Middle East, esp. Saudi Arabia, US policy in Iraq, and US support of Israel</a:t>
            </a:r>
            <a:endParaRPr lang="en-US" sz="1100" dirty="0"/>
          </a:p>
          <a:p>
            <a:r>
              <a:rPr lang="en-US" sz="1400" dirty="0" smtClean="0"/>
              <a:t>Rising Islamophobia </a:t>
            </a:r>
          </a:p>
          <a:p>
            <a:pPr lvl="1"/>
            <a:r>
              <a:rPr lang="en-US" sz="1100" dirty="0" smtClean="0"/>
              <a:t>Osama bin Laden used his beliefs about Islam to explain his motivations </a:t>
            </a:r>
            <a:r>
              <a:rPr lang="en-US" sz="1100" dirty="0" smtClean="0">
                <a:sym typeface="Wingdings"/>
              </a:rPr>
              <a:t> many begin to believe that Islam is violent and that all Muslims believe in this interpretation of Islam</a:t>
            </a:r>
            <a:r>
              <a:rPr lang="is-IS" sz="1100" dirty="0" smtClean="0">
                <a:sym typeface="Wingdings"/>
              </a:rPr>
              <a:t>…which is not true.</a:t>
            </a:r>
            <a:endParaRPr lang="en-US" sz="1100" dirty="0" smtClean="0">
              <a:sym typeface="Wingdings"/>
            </a:endParaRPr>
          </a:p>
          <a:p>
            <a:pPr lvl="1"/>
            <a:r>
              <a:rPr lang="en-US" sz="1100" dirty="0" smtClean="0">
                <a:sym typeface="Wingdings"/>
              </a:rPr>
              <a:t>Rising hate crimes towards Muslims especially after 9/11 </a:t>
            </a:r>
            <a:endParaRPr lang="en-US" sz="1100" dirty="0"/>
          </a:p>
          <a:p>
            <a:r>
              <a:rPr lang="en-US" sz="1400" dirty="0" smtClean="0"/>
              <a:t>Al </a:t>
            </a:r>
            <a:r>
              <a:rPr lang="en-US" sz="1400" dirty="0"/>
              <a:t>Qaeda today </a:t>
            </a:r>
            <a:endParaRPr lang="en-US" sz="1400" dirty="0" smtClean="0"/>
          </a:p>
          <a:p>
            <a:pPr lvl="1"/>
            <a:r>
              <a:rPr lang="en-US" sz="1100" dirty="0" smtClean="0"/>
              <a:t>Osama bin Laden was killed on May 1, 2011</a:t>
            </a:r>
          </a:p>
          <a:p>
            <a:pPr lvl="1"/>
            <a:r>
              <a:rPr lang="en-US" sz="1100" dirty="0" smtClean="0"/>
              <a:t>Weakened structure of the al-Qaeda organization </a:t>
            </a:r>
          </a:p>
          <a:p>
            <a:pPr lvl="1"/>
            <a:r>
              <a:rPr lang="en-US" sz="1100" dirty="0" smtClean="0"/>
              <a:t>Still plan attacks, but more a loosely connected collection of small groups around the world. They now have bigger and more powerful groups in the world, like ISIS (Islamic State of Iraq and Syria) in the Middle East and Boko Haram in the West Africa region. Boko Haram literally means “Western Education is Forbidden.” The United States and it’s allies is considered “western.” Don’t get this confused because they are from West Africa lol has nothing to do with that. </a:t>
            </a:r>
            <a:endParaRPr lang="en-US" sz="1100" dirty="0"/>
          </a:p>
          <a:p>
            <a:endParaRPr lang="en-US" sz="1400" dirty="0"/>
          </a:p>
        </p:txBody>
      </p:sp>
    </p:spTree>
    <p:extLst>
      <p:ext uri="{BB962C8B-B14F-4D97-AF65-F5344CB8AC3E}">
        <p14:creationId xmlns:p14="http://schemas.microsoft.com/office/powerpoint/2010/main" val="1231476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International Terrorism </a:t>
            </a:r>
            <a:endParaRPr lang="en-US" sz="2000" dirty="0"/>
          </a:p>
        </p:txBody>
      </p:sp>
      <p:sp>
        <p:nvSpPr>
          <p:cNvPr id="3" name="Content Placeholder 2"/>
          <p:cNvSpPr>
            <a:spLocks noGrp="1"/>
          </p:cNvSpPr>
          <p:nvPr>
            <p:ph idx="1"/>
          </p:nvPr>
        </p:nvSpPr>
        <p:spPr>
          <a:xfrm>
            <a:off x="777240" y="1468192"/>
            <a:ext cx="4490219" cy="5151549"/>
          </a:xfrm>
        </p:spPr>
        <p:txBody>
          <a:bodyPr>
            <a:normAutofit/>
          </a:bodyPr>
          <a:lstStyle/>
          <a:p>
            <a:r>
              <a:rPr lang="en-US" sz="1200" dirty="0" smtClean="0"/>
              <a:t>Weakening of al Qaeda has not stopped terrorism</a:t>
            </a:r>
            <a:r>
              <a:rPr lang="en-US" sz="1200" dirty="0" smtClean="0">
                <a:sym typeface="Wingdings"/>
              </a:rPr>
              <a:t> has inspired new groups</a:t>
            </a:r>
          </a:p>
          <a:p>
            <a:pPr lvl="1"/>
            <a:r>
              <a:rPr lang="en-US" sz="1050" dirty="0" smtClean="0"/>
              <a:t>ISIS or ISIL </a:t>
            </a:r>
          </a:p>
          <a:p>
            <a:pPr lvl="2"/>
            <a:r>
              <a:rPr lang="en-US" sz="1000" dirty="0" smtClean="0"/>
              <a:t>ISIS </a:t>
            </a:r>
            <a:r>
              <a:rPr lang="mr-IN" sz="1000" dirty="0" smtClean="0"/>
              <a:t>–</a:t>
            </a:r>
            <a:r>
              <a:rPr lang="en-US" sz="1000" dirty="0" smtClean="0"/>
              <a:t> Islamic State of Iraq and Syria</a:t>
            </a:r>
          </a:p>
          <a:p>
            <a:pPr lvl="2"/>
            <a:r>
              <a:rPr lang="en-US" sz="1000" dirty="0"/>
              <a:t>ISIL </a:t>
            </a:r>
            <a:r>
              <a:rPr lang="mr-IN" sz="1000" dirty="0" smtClean="0"/>
              <a:t>–</a:t>
            </a:r>
            <a:r>
              <a:rPr lang="en-US" sz="1000" dirty="0" smtClean="0"/>
              <a:t> </a:t>
            </a:r>
            <a:r>
              <a:rPr lang="en-US" sz="1000" dirty="0"/>
              <a:t>Islamic State of Iraq and the </a:t>
            </a:r>
            <a:r>
              <a:rPr lang="en-US" sz="1000" dirty="0" smtClean="0"/>
              <a:t>Levant</a:t>
            </a:r>
          </a:p>
          <a:p>
            <a:pPr lvl="2"/>
            <a:r>
              <a:rPr lang="en-US" sz="1000" dirty="0" smtClean="0"/>
              <a:t>Offshoot of al Qaeda</a:t>
            </a:r>
          </a:p>
          <a:p>
            <a:pPr lvl="2"/>
            <a:r>
              <a:rPr lang="en-US" sz="1000" dirty="0" smtClean="0"/>
              <a:t>Initially targeted Shi’i Muslims and other religious groups in Iraq and Syria, but has continued to spread their attacks globally</a:t>
            </a:r>
          </a:p>
          <a:p>
            <a:pPr lvl="1"/>
            <a:r>
              <a:rPr lang="en-US" sz="1050" dirty="0" smtClean="0"/>
              <a:t>Boko Haram</a:t>
            </a:r>
          </a:p>
          <a:p>
            <a:pPr lvl="2"/>
            <a:r>
              <a:rPr lang="en-US" sz="1000" dirty="0" smtClean="0"/>
              <a:t>West Africa</a:t>
            </a:r>
          </a:p>
          <a:p>
            <a:pPr lvl="2"/>
            <a:r>
              <a:rPr lang="en-US" sz="1000" dirty="0" smtClean="0"/>
              <a:t>Pledged allegiance to ISIS</a:t>
            </a:r>
          </a:p>
          <a:p>
            <a:pPr lvl="2"/>
            <a:r>
              <a:rPr lang="en-US" sz="1000" dirty="0" smtClean="0"/>
              <a:t>As of 2014 has killed 6,664 people in attacks </a:t>
            </a:r>
          </a:p>
          <a:p>
            <a:r>
              <a:rPr lang="en-US" sz="1200" dirty="0" smtClean="0"/>
              <a:t>Social Media and the internet </a:t>
            </a:r>
          </a:p>
          <a:p>
            <a:pPr lvl="1"/>
            <a:r>
              <a:rPr lang="en-US" sz="1050" dirty="0" smtClean="0"/>
              <a:t>These new groups have harnessed power of social media and internet to recruit members and spread message</a:t>
            </a:r>
            <a:endParaRPr lang="en-US" sz="1050" dirty="0"/>
          </a:p>
        </p:txBody>
      </p:sp>
      <p:pic>
        <p:nvPicPr>
          <p:cNvPr id="4" name="Picture 3"/>
          <p:cNvPicPr>
            <a:picLocks noChangeAspect="1"/>
          </p:cNvPicPr>
          <p:nvPr/>
        </p:nvPicPr>
        <p:blipFill>
          <a:blip r:embed="rId2"/>
          <a:stretch>
            <a:fillRect/>
          </a:stretch>
        </p:blipFill>
        <p:spPr>
          <a:xfrm>
            <a:off x="5262496" y="1468192"/>
            <a:ext cx="3251200" cy="1828800"/>
          </a:xfrm>
          <a:prstGeom prst="rect">
            <a:avLst/>
          </a:prstGeom>
        </p:spPr>
      </p:pic>
      <p:pic>
        <p:nvPicPr>
          <p:cNvPr id="6" name="Picture 5"/>
          <p:cNvPicPr>
            <a:picLocks noChangeAspect="1"/>
          </p:cNvPicPr>
          <p:nvPr/>
        </p:nvPicPr>
        <p:blipFill>
          <a:blip r:embed="rId3"/>
          <a:stretch>
            <a:fillRect/>
          </a:stretch>
        </p:blipFill>
        <p:spPr>
          <a:xfrm>
            <a:off x="5262496" y="3421337"/>
            <a:ext cx="2705100" cy="1685925"/>
          </a:xfrm>
          <a:prstGeom prst="rect">
            <a:avLst/>
          </a:prstGeom>
        </p:spPr>
      </p:pic>
    </p:spTree>
    <p:extLst>
      <p:ext uri="{BB962C8B-B14F-4D97-AF65-F5344CB8AC3E}">
        <p14:creationId xmlns:p14="http://schemas.microsoft.com/office/powerpoint/2010/main" val="3164825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Assignment </a:t>
            </a:r>
            <a:r>
              <a:rPr lang="en-US" sz="1800" dirty="0" smtClean="0"/>
              <a:t>13 </a:t>
            </a:r>
            <a:r>
              <a:rPr lang="en-US" sz="1800" dirty="0" smtClean="0"/>
              <a:t>– this is more of a check in lesson to make sure you understand so far. </a:t>
            </a:r>
            <a:r>
              <a:rPr lang="en-US" sz="1800" dirty="0" smtClean="0"/>
              <a:t>Read </a:t>
            </a:r>
            <a:r>
              <a:rPr lang="en-US" sz="1800" dirty="0" smtClean="0"/>
              <a:t>the questions below and answer in your OWN words. DO NOT copy and paste the answers from the PowerPoint. </a:t>
            </a:r>
            <a:endParaRPr lang="en-US" sz="1800" dirty="0"/>
          </a:p>
        </p:txBody>
      </p:sp>
      <p:sp>
        <p:nvSpPr>
          <p:cNvPr id="3" name="Content Placeholder 2"/>
          <p:cNvSpPr>
            <a:spLocks noGrp="1"/>
          </p:cNvSpPr>
          <p:nvPr>
            <p:ph idx="1"/>
          </p:nvPr>
        </p:nvSpPr>
        <p:spPr/>
        <p:txBody>
          <a:bodyPr>
            <a:normAutofit/>
          </a:bodyPr>
          <a:lstStyle/>
          <a:p>
            <a:pPr marL="457200" indent="-457200">
              <a:lnSpc>
                <a:spcPct val="100000"/>
              </a:lnSpc>
              <a:spcBef>
                <a:spcPts val="0"/>
              </a:spcBef>
              <a:buFont typeface="+mj-lt"/>
              <a:buAutoNum type="arabicPeriod"/>
            </a:pPr>
            <a:r>
              <a:rPr lang="en-US" sz="1400" dirty="0" smtClean="0"/>
              <a:t>SUMMARIZE in your OWN words, Internationally - why is the United States a target for terrorism??? Make sure you hit all the points.</a:t>
            </a:r>
          </a:p>
          <a:p>
            <a:pPr marL="457200" indent="-457200">
              <a:lnSpc>
                <a:spcPct val="100000"/>
              </a:lnSpc>
              <a:spcBef>
                <a:spcPts val="0"/>
              </a:spcBef>
              <a:buFont typeface="+mj-lt"/>
              <a:buAutoNum type="arabicPeriod"/>
            </a:pPr>
            <a:r>
              <a:rPr lang="en-US" sz="1400" dirty="0" smtClean="0"/>
              <a:t>SUMMARIZE in your OWN words, Domestically – why do people carry out terrorist attacks??? Make sure you hit all the points.</a:t>
            </a:r>
          </a:p>
          <a:p>
            <a:pPr marL="457200" indent="-457200">
              <a:lnSpc>
                <a:spcPct val="100000"/>
              </a:lnSpc>
              <a:spcBef>
                <a:spcPts val="0"/>
              </a:spcBef>
              <a:buFont typeface="+mj-lt"/>
              <a:buAutoNum type="arabicPeriod"/>
            </a:pPr>
            <a:r>
              <a:rPr lang="en-US" sz="1400" dirty="0" smtClean="0"/>
              <a:t>Look at the map in the 2</a:t>
            </a:r>
            <a:r>
              <a:rPr lang="en-US" sz="1400" baseline="30000" dirty="0" smtClean="0"/>
              <a:t>nd</a:t>
            </a:r>
            <a:r>
              <a:rPr lang="en-US" sz="1400" dirty="0" smtClean="0"/>
              <a:t> slide after the title – the word has been categorized by how likely they are to EXPERIENCE a terrorist attack on their soil</a:t>
            </a:r>
            <a:r>
              <a:rPr lang="is-IS" sz="1400" dirty="0" smtClean="0"/>
              <a:t>… (if you can’t see the map, message me on remind and I will send it to you). </a:t>
            </a:r>
            <a:endParaRPr lang="en-US" sz="1400" dirty="0" smtClean="0"/>
          </a:p>
          <a:p>
            <a:pPr marL="800100" lvl="1" indent="-457200">
              <a:lnSpc>
                <a:spcPct val="100000"/>
              </a:lnSpc>
              <a:spcBef>
                <a:spcPts val="0"/>
              </a:spcBef>
              <a:buFont typeface="+mj-lt"/>
              <a:buAutoNum type="arabicPeriod"/>
            </a:pPr>
            <a:r>
              <a:rPr lang="en-US" sz="1100" dirty="0" smtClean="0"/>
              <a:t>The Untied States is at what “threat level” for terrorism?</a:t>
            </a:r>
          </a:p>
          <a:p>
            <a:pPr marL="800100" lvl="1" indent="-457200">
              <a:lnSpc>
                <a:spcPct val="100000"/>
              </a:lnSpc>
              <a:spcBef>
                <a:spcPts val="0"/>
              </a:spcBef>
              <a:buFont typeface="+mj-lt"/>
              <a:buAutoNum type="arabicPeriod"/>
            </a:pPr>
            <a:r>
              <a:rPr lang="en-US" sz="1100" dirty="0" smtClean="0"/>
              <a:t>Give me the name of at least 4 other countries who are at the “high” threat level</a:t>
            </a:r>
            <a:r>
              <a:rPr lang="is-IS" sz="1100" dirty="0" smtClean="0"/>
              <a:t>…yes you may have to look at another map to figure out the names lol </a:t>
            </a:r>
          </a:p>
          <a:p>
            <a:pPr marL="800100" lvl="1" indent="-457200">
              <a:lnSpc>
                <a:spcPct val="100000"/>
              </a:lnSpc>
              <a:spcBef>
                <a:spcPts val="0"/>
              </a:spcBef>
              <a:buFont typeface="+mj-lt"/>
              <a:buAutoNum type="arabicPeriod"/>
            </a:pPr>
            <a:r>
              <a:rPr lang="en-US" sz="1100" dirty="0" smtClean="0"/>
              <a:t>F</a:t>
            </a:r>
            <a:r>
              <a:rPr lang="is-IS" sz="1100" dirty="0" smtClean="0"/>
              <a:t>or the countries at the “low” threat level...like Mexico...WHY DO YOU THINK they are least likely to experience a terror attack on thier soil? </a:t>
            </a:r>
            <a:r>
              <a:rPr lang="en-US" sz="1100" dirty="0" smtClean="0"/>
              <a:t>Think deep here</a:t>
            </a:r>
            <a:r>
              <a:rPr lang="is-IS" sz="1100" dirty="0" smtClean="0"/>
              <a:t>…there is no right or wrong asnwer...but based off the PowerPoint and what you learned, give me your analysis. </a:t>
            </a:r>
          </a:p>
          <a:p>
            <a:pPr marL="457200" indent="-457200">
              <a:lnSpc>
                <a:spcPct val="100000"/>
              </a:lnSpc>
              <a:spcBef>
                <a:spcPts val="0"/>
              </a:spcBef>
              <a:buFont typeface="+mj-lt"/>
              <a:buAutoNum type="arabicPeriod"/>
            </a:pPr>
            <a:r>
              <a:rPr lang="is-IS" sz="1400" dirty="0" smtClean="0"/>
              <a:t>What was al –Qaeda’s ultimate </a:t>
            </a:r>
            <a:r>
              <a:rPr lang="is-IS" sz="1400" dirty="0" smtClean="0"/>
              <a:t>goal</a:t>
            </a:r>
            <a:r>
              <a:rPr lang="is-IS" sz="1400" dirty="0"/>
              <a:t> </a:t>
            </a:r>
            <a:r>
              <a:rPr lang="is-IS" sz="1400" dirty="0" smtClean="0"/>
              <a:t>and how have they gone about attaining thier goal? </a:t>
            </a:r>
            <a:endParaRPr lang="is-IS" sz="1400" dirty="0" smtClean="0"/>
          </a:p>
          <a:p>
            <a:pPr marL="457200" indent="-457200">
              <a:lnSpc>
                <a:spcPct val="100000"/>
              </a:lnSpc>
              <a:spcBef>
                <a:spcPts val="0"/>
              </a:spcBef>
              <a:buFont typeface="+mj-lt"/>
              <a:buAutoNum type="arabicPeriod"/>
            </a:pPr>
            <a:r>
              <a:rPr lang="en-US" sz="1400" dirty="0" smtClean="0"/>
              <a:t>W</a:t>
            </a:r>
            <a:r>
              <a:rPr lang="is-IS" sz="1400" dirty="0" smtClean="0"/>
              <a:t>hat two radical Islamic groups arose after the killing of Osama Bin Laden? </a:t>
            </a:r>
          </a:p>
          <a:p>
            <a:pPr marL="457200" indent="-457200">
              <a:lnSpc>
                <a:spcPct val="100000"/>
              </a:lnSpc>
              <a:spcBef>
                <a:spcPts val="0"/>
              </a:spcBef>
              <a:buFont typeface="+mj-lt"/>
              <a:buAutoNum type="arabicPeriod"/>
            </a:pPr>
            <a:endParaRPr lang="en-US" sz="1400" dirty="0" smtClean="0"/>
          </a:p>
          <a:p>
            <a:pPr marL="457200" indent="-457200">
              <a:lnSpc>
                <a:spcPct val="100000"/>
              </a:lnSpc>
              <a:spcBef>
                <a:spcPts val="0"/>
              </a:spcBef>
              <a:buFont typeface="+mj-lt"/>
              <a:buAutoNum type="arabicPeriod"/>
            </a:pPr>
            <a:endParaRPr lang="en-US" sz="1400" dirty="0"/>
          </a:p>
        </p:txBody>
      </p:sp>
    </p:spTree>
    <p:extLst>
      <p:ext uri="{BB962C8B-B14F-4D97-AF65-F5344CB8AC3E}">
        <p14:creationId xmlns:p14="http://schemas.microsoft.com/office/powerpoint/2010/main" val="231844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TotalTime>
  <Words>1884</Words>
  <Application>Microsoft Macintosh PowerPoint</Application>
  <PresentationFormat>On-screen Show (4:3)</PresentationFormat>
  <Paragraphs>68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Calibri Light</vt:lpstr>
      <vt:lpstr>Mangal</vt:lpstr>
      <vt:lpstr>Wingdings</vt:lpstr>
      <vt:lpstr>Arial</vt:lpstr>
      <vt:lpstr>Office Theme</vt:lpstr>
      <vt:lpstr>The Threat of Terrorism </vt:lpstr>
      <vt:lpstr>Why is the US a target for terrorism? </vt:lpstr>
      <vt:lpstr>Terrorism is a global problem – you will have a reading in the next assignment about how terrorism affects other countries.  </vt:lpstr>
      <vt:lpstr>Al Qaeda – alright now we are going to talk about al-Qaeda, the radical Islamic group that claimed responsibility for the 9/11 attacks in 2011</vt:lpstr>
      <vt:lpstr>Al Qaeda (continued)</vt:lpstr>
      <vt:lpstr>International Terrorism </vt:lpstr>
      <vt:lpstr>Assignment 13 – this is more of a check in lesson to make sure you understand so far. Read the questions below and answer in your OWN words. DO NOT copy and paste the answers from the PowerPoint.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Jessica Parfitt</dc:creator>
  <cp:lastModifiedBy>Microsoft Office User</cp:lastModifiedBy>
  <cp:revision>61</cp:revision>
  <dcterms:created xsi:type="dcterms:W3CDTF">2017-04-03T22:23:03Z</dcterms:created>
  <dcterms:modified xsi:type="dcterms:W3CDTF">2020-05-03T19:15:49Z</dcterms:modified>
</cp:coreProperties>
</file>