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17"/>
  </p:notesMasterIdLst>
  <p:handoutMasterIdLst>
    <p:handoutMasterId r:id="rId18"/>
  </p:handoutMasterIdLst>
  <p:sldIdLst>
    <p:sldId id="296" r:id="rId2"/>
    <p:sldId id="305" r:id="rId3"/>
    <p:sldId id="257" r:id="rId4"/>
    <p:sldId id="303" r:id="rId5"/>
    <p:sldId id="297" r:id="rId6"/>
    <p:sldId id="298" r:id="rId7"/>
    <p:sldId id="299" r:id="rId8"/>
    <p:sldId id="300" r:id="rId9"/>
    <p:sldId id="301" r:id="rId10"/>
    <p:sldId id="271" r:id="rId11"/>
    <p:sldId id="276" r:id="rId12"/>
    <p:sldId id="285" r:id="rId13"/>
    <p:sldId id="286" r:id="rId14"/>
    <p:sldId id="287" r:id="rId15"/>
    <p:sldId id="304"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90" d="100"/>
          <a:sy n="90" d="100"/>
        </p:scale>
        <p:origin x="174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smtClean="0"/>
              <a:t>Understanding the USA PATRIOT Act</a:t>
            </a:r>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smtClean="0"/>
              <a:t>4/11/2017</a:t>
            </a:r>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65DFAD6-C4EF-449E-902C-FFD12A4B2FF7}" type="slidenum">
              <a:rPr lang="en-US" smtClean="0"/>
              <a:t>‹#›</a:t>
            </a:fld>
            <a:endParaRPr lang="en-US"/>
          </a:p>
        </p:txBody>
      </p:sp>
    </p:spTree>
    <p:extLst>
      <p:ext uri="{BB962C8B-B14F-4D97-AF65-F5344CB8AC3E}">
        <p14:creationId xmlns:p14="http://schemas.microsoft.com/office/powerpoint/2010/main" val="1277087879"/>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smtClean="0"/>
              <a:t>Understanding the USA PATRIOT Act</a:t>
            </a:r>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r>
              <a:rPr lang="en-US" smtClean="0"/>
              <a:t>4/11/2017</a:t>
            </a:r>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6702680-E1F0-4FEE-95EB-6B42C64F79ED}" type="slidenum">
              <a:rPr lang="en-US" smtClean="0"/>
              <a:t>‹#›</a:t>
            </a:fld>
            <a:endParaRPr lang="en-US"/>
          </a:p>
        </p:txBody>
      </p:sp>
    </p:spTree>
    <p:extLst>
      <p:ext uri="{BB962C8B-B14F-4D97-AF65-F5344CB8AC3E}">
        <p14:creationId xmlns:p14="http://schemas.microsoft.com/office/powerpoint/2010/main" val="3966849693"/>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702680-E1F0-4FEE-95EB-6B42C64F79ED}" type="slidenum">
              <a:rPr lang="en-US" smtClean="0"/>
              <a:t>1</a:t>
            </a:fld>
            <a:endParaRPr lang="en-US"/>
          </a:p>
        </p:txBody>
      </p:sp>
      <p:sp>
        <p:nvSpPr>
          <p:cNvPr id="5" name="Date Placeholder 4"/>
          <p:cNvSpPr>
            <a:spLocks noGrp="1"/>
          </p:cNvSpPr>
          <p:nvPr>
            <p:ph type="dt" idx="11"/>
          </p:nvPr>
        </p:nvSpPr>
        <p:spPr/>
        <p:txBody>
          <a:bodyPr/>
          <a:lstStyle/>
          <a:p>
            <a:r>
              <a:rPr lang="en-US" smtClean="0"/>
              <a:t>4/11/2017</a:t>
            </a:r>
            <a:endParaRPr lang="en-US"/>
          </a:p>
        </p:txBody>
      </p:sp>
      <p:sp>
        <p:nvSpPr>
          <p:cNvPr id="6" name="Header Placeholder 5"/>
          <p:cNvSpPr>
            <a:spLocks noGrp="1"/>
          </p:cNvSpPr>
          <p:nvPr>
            <p:ph type="hdr" sz="quarter" idx="12"/>
          </p:nvPr>
        </p:nvSpPr>
        <p:spPr/>
        <p:txBody>
          <a:bodyPr/>
          <a:lstStyle/>
          <a:p>
            <a:r>
              <a:rPr lang="en-US" smtClean="0"/>
              <a:t>Understanding the USA PATRIOT Act</a:t>
            </a:r>
            <a:endParaRPr lang="en-US"/>
          </a:p>
        </p:txBody>
      </p:sp>
    </p:spTree>
    <p:extLst>
      <p:ext uri="{BB962C8B-B14F-4D97-AF65-F5344CB8AC3E}">
        <p14:creationId xmlns:p14="http://schemas.microsoft.com/office/powerpoint/2010/main" val="12748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127109-E515-4C8D-AAD9-767DEEBCACDC}" type="slidenum">
              <a:rPr lang="en-US" altLang="en-US"/>
              <a:pPr/>
              <a:t>10</a:t>
            </a:fld>
            <a:endParaRPr lang="en-US" alt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ltLang="en-US"/>
          </a:p>
        </p:txBody>
      </p:sp>
      <p:sp>
        <p:nvSpPr>
          <p:cNvPr id="2" name="Date Placeholder 1"/>
          <p:cNvSpPr>
            <a:spLocks noGrp="1"/>
          </p:cNvSpPr>
          <p:nvPr>
            <p:ph type="dt" idx="10"/>
          </p:nvPr>
        </p:nvSpPr>
        <p:spPr/>
        <p:txBody>
          <a:bodyPr/>
          <a:lstStyle/>
          <a:p>
            <a:r>
              <a:rPr lang="en-US" smtClean="0"/>
              <a:t>4/11/2017</a:t>
            </a:r>
            <a:endParaRPr lang="en-US"/>
          </a:p>
        </p:txBody>
      </p:sp>
      <p:sp>
        <p:nvSpPr>
          <p:cNvPr id="3" name="Header Placeholder 2"/>
          <p:cNvSpPr>
            <a:spLocks noGrp="1"/>
          </p:cNvSpPr>
          <p:nvPr>
            <p:ph type="hdr" sz="quarter" idx="11"/>
          </p:nvPr>
        </p:nvSpPr>
        <p:spPr/>
        <p:txBody>
          <a:bodyPr/>
          <a:lstStyle/>
          <a:p>
            <a:r>
              <a:rPr lang="en-US" smtClean="0"/>
              <a:t>Understanding the USA PATRIOT Act</a:t>
            </a:r>
            <a:endParaRPr lang="en-US"/>
          </a:p>
        </p:txBody>
      </p:sp>
    </p:spTree>
    <p:extLst>
      <p:ext uri="{BB962C8B-B14F-4D97-AF65-F5344CB8AC3E}">
        <p14:creationId xmlns:p14="http://schemas.microsoft.com/office/powerpoint/2010/main" val="4101987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Reality: No organizations can be targeted to the above actions unless they break the law.</a:t>
            </a:r>
          </a:p>
          <a:p>
            <a:r>
              <a:rPr lang="en-US" dirty="0" smtClean="0"/>
              <a:t>Reality: The Patriot Act specifically protects Americans’ First Amendment rights, and terrorism investigators have no interest in the library habits of ordinary Americans.</a:t>
            </a:r>
          </a:p>
          <a:p>
            <a:endParaRPr lang="en-US" dirty="0"/>
          </a:p>
        </p:txBody>
      </p:sp>
      <p:sp>
        <p:nvSpPr>
          <p:cNvPr id="4" name="Slide Number Placeholder 3"/>
          <p:cNvSpPr>
            <a:spLocks noGrp="1"/>
          </p:cNvSpPr>
          <p:nvPr>
            <p:ph type="sldNum" sz="quarter" idx="10"/>
          </p:nvPr>
        </p:nvSpPr>
        <p:spPr/>
        <p:txBody>
          <a:bodyPr/>
          <a:lstStyle/>
          <a:p>
            <a:fld id="{A6702680-E1F0-4FEE-95EB-6B42C64F79ED}" type="slidenum">
              <a:rPr lang="en-US" smtClean="0"/>
              <a:t>12</a:t>
            </a:fld>
            <a:endParaRPr lang="en-US"/>
          </a:p>
        </p:txBody>
      </p:sp>
      <p:sp>
        <p:nvSpPr>
          <p:cNvPr id="5" name="Date Placeholder 4"/>
          <p:cNvSpPr>
            <a:spLocks noGrp="1"/>
          </p:cNvSpPr>
          <p:nvPr>
            <p:ph type="dt" idx="11"/>
          </p:nvPr>
        </p:nvSpPr>
        <p:spPr/>
        <p:txBody>
          <a:bodyPr/>
          <a:lstStyle/>
          <a:p>
            <a:r>
              <a:rPr lang="en-US" smtClean="0"/>
              <a:t>4/11/2017</a:t>
            </a:r>
            <a:endParaRPr lang="en-US"/>
          </a:p>
        </p:txBody>
      </p:sp>
      <p:sp>
        <p:nvSpPr>
          <p:cNvPr id="6" name="Header Placeholder 5"/>
          <p:cNvSpPr>
            <a:spLocks noGrp="1"/>
          </p:cNvSpPr>
          <p:nvPr>
            <p:ph type="hdr" sz="quarter" idx="12"/>
          </p:nvPr>
        </p:nvSpPr>
        <p:spPr/>
        <p:txBody>
          <a:bodyPr/>
          <a:lstStyle/>
          <a:p>
            <a:r>
              <a:rPr lang="en-US" smtClean="0"/>
              <a:t>Understanding the USA PATRIOT Act</a:t>
            </a:r>
            <a:endParaRPr lang="en-US"/>
          </a:p>
        </p:txBody>
      </p:sp>
    </p:spTree>
    <p:extLst>
      <p:ext uri="{BB962C8B-B14F-4D97-AF65-F5344CB8AC3E}">
        <p14:creationId xmlns:p14="http://schemas.microsoft.com/office/powerpoint/2010/main" val="3877776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Reality: This tool can be used only with a court order, in extremely narrow circumstances when immediate notification may result in death or physical harm to an individual, flight from prosecution, evidence tampering, witness intimidation, or serious jeopardy to an investigation.</a:t>
            </a:r>
          </a:p>
          <a:p>
            <a:endParaRPr lang="en-US" dirty="0"/>
          </a:p>
        </p:txBody>
      </p:sp>
      <p:sp>
        <p:nvSpPr>
          <p:cNvPr id="4" name="Slide Number Placeholder 3"/>
          <p:cNvSpPr>
            <a:spLocks noGrp="1"/>
          </p:cNvSpPr>
          <p:nvPr>
            <p:ph type="sldNum" sz="quarter" idx="10"/>
          </p:nvPr>
        </p:nvSpPr>
        <p:spPr/>
        <p:txBody>
          <a:bodyPr/>
          <a:lstStyle/>
          <a:p>
            <a:fld id="{A6702680-E1F0-4FEE-95EB-6B42C64F79ED}" type="slidenum">
              <a:rPr lang="en-US" smtClean="0"/>
              <a:t>13</a:t>
            </a:fld>
            <a:endParaRPr lang="en-US"/>
          </a:p>
        </p:txBody>
      </p:sp>
      <p:sp>
        <p:nvSpPr>
          <p:cNvPr id="5" name="Date Placeholder 4"/>
          <p:cNvSpPr>
            <a:spLocks noGrp="1"/>
          </p:cNvSpPr>
          <p:nvPr>
            <p:ph type="dt" idx="11"/>
          </p:nvPr>
        </p:nvSpPr>
        <p:spPr/>
        <p:txBody>
          <a:bodyPr/>
          <a:lstStyle/>
          <a:p>
            <a:r>
              <a:rPr lang="en-US" smtClean="0"/>
              <a:t>4/11/2017</a:t>
            </a:r>
            <a:endParaRPr lang="en-US"/>
          </a:p>
        </p:txBody>
      </p:sp>
      <p:sp>
        <p:nvSpPr>
          <p:cNvPr id="6" name="Header Placeholder 5"/>
          <p:cNvSpPr>
            <a:spLocks noGrp="1"/>
          </p:cNvSpPr>
          <p:nvPr>
            <p:ph type="hdr" sz="quarter" idx="12"/>
          </p:nvPr>
        </p:nvSpPr>
        <p:spPr/>
        <p:txBody>
          <a:bodyPr/>
          <a:lstStyle/>
          <a:p>
            <a:r>
              <a:rPr lang="en-US" smtClean="0"/>
              <a:t>Understanding the USA PATRIOT Act</a:t>
            </a:r>
            <a:endParaRPr lang="en-US"/>
          </a:p>
        </p:txBody>
      </p:sp>
    </p:spTree>
    <p:extLst>
      <p:ext uri="{BB962C8B-B14F-4D97-AF65-F5344CB8AC3E}">
        <p14:creationId xmlns:p14="http://schemas.microsoft.com/office/powerpoint/2010/main" val="4239841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DF68E2-58F2-4D09-BE8B-E3BD06533059}" type="datetimeFigureOut">
              <a:rPr lang="en-US" smtClean="0"/>
              <a:t>5/18/20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4217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2D6473-DF6D-4702-B328-E0DD40540A4E}" type="datetimeFigureOut">
              <a:rPr lang="en-US" smtClean="0"/>
              <a:t>5/18/20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8145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6F7E3A-B166-407D-9866-32884E7D5B37}" type="datetimeFigureOut">
              <a:rPr lang="en-US" smtClean="0"/>
              <a:t>5/18/20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543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8FC5F6-F338-4AE4-BB23-26385BCFC423}" type="datetimeFigureOut">
              <a:rPr lang="en-US" smtClean="0"/>
              <a:t>5/18/20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4515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5/18/20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2659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AB4D41-86C1-4908-B66A-0B50CEB3BF29}" type="datetimeFigureOut">
              <a:rPr lang="en-US" smtClean="0"/>
              <a:t>5/18/20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0137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426E2C-56C1-4E0D-A793-0088A7FDD37E}" type="datetimeFigureOut">
              <a:rPr lang="en-US" smtClean="0"/>
              <a:t>5/18/20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88522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C39B41-D8B5-4052-B551-9B5525EAA8B6}" type="datetimeFigureOut">
              <a:rPr lang="en-US" smtClean="0"/>
              <a:t>5/18/20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6857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5/18/20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1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t>5/18/20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21744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5/18/20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694962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8624D31-43A5-475A-80CF-332C9F6DCF35}" type="datetimeFigureOut">
              <a:rPr lang="en-US" smtClean="0"/>
              <a:t>5/18/20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61237704"/>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428750"/>
            <a:ext cx="6858000" cy="1066800"/>
          </a:xfrm>
        </p:spPr>
        <p:txBody>
          <a:bodyPr/>
          <a:lstStyle/>
          <a:p>
            <a:r>
              <a:rPr lang="en-US" dirty="0" smtClean="0"/>
              <a:t>The Patriot Act</a:t>
            </a:r>
            <a:endParaRPr lang="en-US" dirty="0"/>
          </a:p>
        </p:txBody>
      </p:sp>
      <p:sp>
        <p:nvSpPr>
          <p:cNvPr id="3" name="Subtitle 2"/>
          <p:cNvSpPr>
            <a:spLocks noGrp="1"/>
          </p:cNvSpPr>
          <p:nvPr>
            <p:ph type="subTitle" idx="1"/>
          </p:nvPr>
        </p:nvSpPr>
        <p:spPr>
          <a:xfrm>
            <a:off x="1143000" y="2495550"/>
            <a:ext cx="6858000" cy="1655762"/>
          </a:xfrm>
        </p:spPr>
        <p:txBody>
          <a:bodyPr>
            <a:normAutofit fontScale="92500" lnSpcReduction="20000"/>
          </a:bodyPr>
          <a:lstStyle/>
          <a:p>
            <a:r>
              <a:rPr lang="en-US" dirty="0" smtClean="0"/>
              <a:t>You have been learning about Terrorism the past couple of weeks, and how it looks Domestically here in the United States, as well as around the world. You have also learned why the United States, in particular, is a target for terrorism and how Islamic radicals have tried to get their message across. In this PowerPoint, you will learn about the Patrio</a:t>
            </a:r>
            <a:r>
              <a:rPr lang="en-US" dirty="0" smtClean="0"/>
              <a:t>t Act. Our government felt it was necessary to take certain measures to protect its citizens from Terrorism</a:t>
            </a:r>
            <a:r>
              <a:rPr lang="is-IS" dirty="0" smtClean="0"/>
              <a:t>…and...you guessed it...even if that meant getting in the way of certain freedoms and liberties...like the right to privacy. </a:t>
            </a:r>
            <a:endParaRPr lang="en-US" dirty="0"/>
          </a:p>
        </p:txBody>
      </p:sp>
    </p:spTree>
    <p:extLst>
      <p:ext uri="{BB962C8B-B14F-4D97-AF65-F5344CB8AC3E}">
        <p14:creationId xmlns:p14="http://schemas.microsoft.com/office/powerpoint/2010/main" val="219085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Patriot Act Since Passing</a:t>
            </a:r>
          </a:p>
        </p:txBody>
      </p:sp>
      <p:sp>
        <p:nvSpPr>
          <p:cNvPr id="61443" name="Rectangle 3"/>
          <p:cNvSpPr>
            <a:spLocks noGrp="1" noChangeArrowheads="1"/>
          </p:cNvSpPr>
          <p:nvPr>
            <p:ph idx="1"/>
          </p:nvPr>
        </p:nvSpPr>
        <p:spPr/>
        <p:txBody>
          <a:bodyPr/>
          <a:lstStyle/>
          <a:p>
            <a:pPr>
              <a:lnSpc>
                <a:spcPct val="90000"/>
              </a:lnSpc>
              <a:buFont typeface="Wingdings" panose="05000000000000000000" pitchFamily="2" charset="2"/>
              <a:buNone/>
            </a:pPr>
            <a:r>
              <a:rPr lang="en-US" altLang="en-US" dirty="0"/>
              <a:t>Since its passing, some parts of the Patriot Act have been found </a:t>
            </a:r>
            <a:r>
              <a:rPr lang="en-US" altLang="en-US" dirty="0" smtClean="0"/>
              <a:t>unconstitutional</a:t>
            </a:r>
            <a:endParaRPr lang="en-US" altLang="en-US" dirty="0"/>
          </a:p>
          <a:p>
            <a:pPr lvl="2">
              <a:lnSpc>
                <a:spcPct val="90000"/>
              </a:lnSpc>
            </a:pPr>
            <a:r>
              <a:rPr lang="en-US" altLang="en-US" dirty="0"/>
              <a:t>Allows government investigators access to consumer reports, telephone records and financial records</a:t>
            </a:r>
          </a:p>
          <a:p>
            <a:pPr lvl="3">
              <a:lnSpc>
                <a:spcPct val="90000"/>
              </a:lnSpc>
            </a:pPr>
            <a:r>
              <a:rPr lang="en-US" altLang="en-US" dirty="0"/>
              <a:t>Produced in secret and without civil liability</a:t>
            </a:r>
          </a:p>
          <a:p>
            <a:pPr lvl="3">
              <a:lnSpc>
                <a:spcPct val="90000"/>
              </a:lnSpc>
            </a:pPr>
            <a:r>
              <a:rPr lang="en-US" altLang="en-US" dirty="0"/>
              <a:t>Court order not required to obtain documents</a:t>
            </a:r>
          </a:p>
          <a:p>
            <a:pPr lvl="2">
              <a:lnSpc>
                <a:spcPct val="90000"/>
              </a:lnSpc>
            </a:pPr>
            <a:r>
              <a:rPr lang="en-US" altLang="en-US" dirty="0"/>
              <a:t>Violates first amendment right to freedom of speech and fourth amendment protection against unreasonable search and seizure</a:t>
            </a:r>
          </a:p>
        </p:txBody>
      </p:sp>
      <p:sp>
        <p:nvSpPr>
          <p:cNvPr id="5" name="Slide Number Placeholder 5"/>
          <p:cNvSpPr>
            <a:spLocks noGrp="1"/>
          </p:cNvSpPr>
          <p:nvPr>
            <p:ph type="sldNum" sz="quarter" idx="12"/>
          </p:nvPr>
        </p:nvSpPr>
        <p:spPr/>
        <p:txBody>
          <a:bodyPr/>
          <a:lstStyle/>
          <a:p>
            <a:fld id="{5E3A0909-DFC0-46E7-A089-E8FDFB67EA20}" type="slidenum">
              <a:rPr lang="en-US" altLang="en-US"/>
              <a:pPr/>
              <a:t>10</a:t>
            </a:fld>
            <a:endParaRPr lang="en-US" altLang="en-US"/>
          </a:p>
        </p:txBody>
      </p:sp>
    </p:spTree>
    <p:extLst>
      <p:ext uri="{BB962C8B-B14F-4D97-AF65-F5344CB8AC3E}">
        <p14:creationId xmlns:p14="http://schemas.microsoft.com/office/powerpoint/2010/main" val="2753931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28650" y="365126"/>
            <a:ext cx="7886700" cy="706437"/>
          </a:xfrm>
        </p:spPr>
        <p:txBody>
          <a:bodyPr>
            <a:normAutofit/>
          </a:bodyPr>
          <a:lstStyle/>
          <a:p>
            <a:r>
              <a:rPr lang="en-US" altLang="en-US" sz="2400" dirty="0" smtClean="0"/>
              <a:t>Why have people had a problem with the Patriot Act? </a:t>
            </a:r>
            <a:endParaRPr lang="en-US" altLang="en-US" sz="2400" dirty="0"/>
          </a:p>
        </p:txBody>
      </p:sp>
      <p:sp>
        <p:nvSpPr>
          <p:cNvPr id="57347" name="Rectangle 3"/>
          <p:cNvSpPr>
            <a:spLocks noGrp="1" noChangeArrowheads="1"/>
          </p:cNvSpPr>
          <p:nvPr>
            <p:ph idx="1"/>
          </p:nvPr>
        </p:nvSpPr>
        <p:spPr>
          <a:xfrm>
            <a:off x="628650" y="925513"/>
            <a:ext cx="7886700" cy="3746500"/>
          </a:xfrm>
        </p:spPr>
        <p:txBody>
          <a:bodyPr>
            <a:noAutofit/>
          </a:bodyPr>
          <a:lstStyle/>
          <a:p>
            <a:endParaRPr lang="en-US" altLang="en-US" sz="1200" dirty="0"/>
          </a:p>
          <a:p>
            <a:r>
              <a:rPr lang="en-US" altLang="en-US" sz="1200" dirty="0"/>
              <a:t>Greatly expanded surveillance with significantly decreased checks and </a:t>
            </a:r>
            <a:r>
              <a:rPr lang="en-US" altLang="en-US" sz="1200" dirty="0" smtClean="0"/>
              <a:t>balances – this means it gave one branch of the government more power over the other branches</a:t>
            </a:r>
            <a:r>
              <a:rPr lang="is-IS" altLang="en-US" sz="1200" dirty="0" smtClean="0"/>
              <a:t>…but power is supposed to be equal (that’s what checks and balances mean)</a:t>
            </a:r>
            <a:endParaRPr lang="en-US" altLang="en-US" sz="1200" dirty="0"/>
          </a:p>
          <a:p>
            <a:r>
              <a:rPr lang="en-US" altLang="en-US" sz="1200" dirty="0"/>
              <a:t>Dealing with terrorism</a:t>
            </a:r>
            <a:r>
              <a:rPr lang="en-US" altLang="en-US" sz="1200" dirty="0" smtClean="0"/>
              <a:t>? – People argue that it doesn’t actually fight terrorism itself </a:t>
            </a:r>
            <a:endParaRPr lang="en-US" altLang="en-US" sz="1200" dirty="0"/>
          </a:p>
          <a:p>
            <a:r>
              <a:rPr lang="en-US" altLang="en-US" sz="1200" dirty="0"/>
              <a:t>Created untrusting </a:t>
            </a:r>
            <a:r>
              <a:rPr lang="en-US" altLang="en-US" sz="1200" dirty="0" smtClean="0"/>
              <a:t>atmosphere – a lot of people grew a distrust of the government – just look around – look on social media</a:t>
            </a:r>
            <a:r>
              <a:rPr lang="is-IS" altLang="en-US" sz="1200" dirty="0" smtClean="0"/>
              <a:t>…ever wondwer where the idea of “the government is spying on you came from???...The idea that they can see you through your computer camera or can listen on your calls??? A LOT of this histeria arose after 9/11 and the Patriot Act. (of course there was histeria before when we were trying to find Russians spies but we are passed that content lol)</a:t>
            </a:r>
            <a:endParaRPr lang="en-US" altLang="en-US" sz="1200" dirty="0" smtClean="0"/>
          </a:p>
          <a:p>
            <a:r>
              <a:rPr lang="en-US" altLang="en-US" sz="1200" dirty="0"/>
              <a:t>Easier for government to monitor online activities of innocent </a:t>
            </a:r>
            <a:r>
              <a:rPr lang="en-US" altLang="en-US" sz="1200" dirty="0" smtClean="0"/>
              <a:t>Americans – this was a problem for people because the right to privacy</a:t>
            </a:r>
            <a:endParaRPr lang="en-US" altLang="en-US" sz="1200" dirty="0" smtClean="0"/>
          </a:p>
          <a:p>
            <a:r>
              <a:rPr lang="en-US" altLang="en-US" sz="1200" dirty="0"/>
              <a:t>Nation-wide Roving </a:t>
            </a:r>
            <a:r>
              <a:rPr lang="en-US" altLang="en-US" sz="1200" dirty="0" smtClean="0"/>
              <a:t>Wiretap</a:t>
            </a:r>
          </a:p>
          <a:p>
            <a:r>
              <a:rPr lang="en-US" altLang="en-US" sz="1200" dirty="0"/>
              <a:t>New definitions of terrorism increase possible targets of surveillance</a:t>
            </a:r>
            <a:r>
              <a:rPr lang="en-US" altLang="en-US" sz="1200" dirty="0" smtClean="0"/>
              <a:t>.</a:t>
            </a:r>
          </a:p>
          <a:p>
            <a:pPr lvl="1"/>
            <a:r>
              <a:rPr lang="en-US" altLang="en-US" sz="1100" dirty="0"/>
              <a:t>New crime of “Domestic Terrorism”</a:t>
            </a:r>
          </a:p>
          <a:p>
            <a:pPr lvl="2"/>
            <a:r>
              <a:rPr lang="en-US" altLang="en-US" sz="1050" dirty="0"/>
              <a:t>Legitimate protest activities can be considered terrorism, especially if violence erupts</a:t>
            </a:r>
          </a:p>
          <a:p>
            <a:pPr lvl="1"/>
            <a:r>
              <a:rPr lang="en-US" altLang="en-US" sz="1100" dirty="0"/>
              <a:t>Three other types of terrorism are expanded</a:t>
            </a:r>
          </a:p>
          <a:p>
            <a:pPr lvl="2"/>
            <a:r>
              <a:rPr lang="en-US" altLang="en-US" sz="1050" i="1" dirty="0"/>
              <a:t>International</a:t>
            </a:r>
            <a:r>
              <a:rPr lang="en-US" altLang="en-US" sz="1050" dirty="0"/>
              <a:t> and </a:t>
            </a:r>
            <a:r>
              <a:rPr lang="en-US" altLang="en-US" sz="1050" i="1" dirty="0"/>
              <a:t>Federal</a:t>
            </a:r>
            <a:r>
              <a:rPr lang="en-US" altLang="en-US" sz="1050" dirty="0"/>
              <a:t> </a:t>
            </a:r>
            <a:r>
              <a:rPr lang="en-US" altLang="en-US" sz="1050" i="1" dirty="0"/>
              <a:t>terrorism</a:t>
            </a:r>
            <a:r>
              <a:rPr lang="en-US" altLang="en-US" sz="1050" dirty="0"/>
              <a:t> and </a:t>
            </a:r>
            <a:r>
              <a:rPr lang="en-US" altLang="en-US" sz="1050" i="1" dirty="0"/>
              <a:t>terrorism transcending national borders</a:t>
            </a:r>
          </a:p>
          <a:p>
            <a:r>
              <a:rPr lang="en-US" altLang="en-US" sz="1200" dirty="0"/>
              <a:t>Many parts of the Patriot Act do not directly relate to preventing terrorism.</a:t>
            </a:r>
          </a:p>
          <a:p>
            <a:endParaRPr lang="en-US" altLang="en-US" sz="1200" dirty="0"/>
          </a:p>
          <a:p>
            <a:endParaRPr lang="en-US" altLang="en-US" sz="1200" dirty="0"/>
          </a:p>
          <a:p>
            <a:endParaRPr lang="en-US" altLang="en-US" sz="1200" dirty="0"/>
          </a:p>
          <a:p>
            <a:endParaRPr lang="en-US" altLang="en-US" sz="1200" dirty="0"/>
          </a:p>
        </p:txBody>
      </p:sp>
      <p:sp>
        <p:nvSpPr>
          <p:cNvPr id="5" name="Slide Number Placeholder 5"/>
          <p:cNvSpPr>
            <a:spLocks noGrp="1"/>
          </p:cNvSpPr>
          <p:nvPr>
            <p:ph type="sldNum" sz="quarter" idx="12"/>
          </p:nvPr>
        </p:nvSpPr>
        <p:spPr/>
        <p:txBody>
          <a:bodyPr/>
          <a:lstStyle/>
          <a:p>
            <a:fld id="{598A4ECE-DE61-4C3E-99DE-AA990F7A1C98}" type="slidenum">
              <a:rPr lang="en-US" altLang="en-US"/>
              <a:pPr/>
              <a:t>11</a:t>
            </a:fld>
            <a:endParaRPr lang="en-US" altLang="en-US"/>
          </a:p>
        </p:txBody>
      </p:sp>
    </p:spTree>
    <p:extLst>
      <p:ext uri="{BB962C8B-B14F-4D97-AF65-F5344CB8AC3E}">
        <p14:creationId xmlns:p14="http://schemas.microsoft.com/office/powerpoint/2010/main" val="4294179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en-US"/>
              <a:t>Myths/Realities</a:t>
            </a:r>
          </a:p>
        </p:txBody>
      </p:sp>
      <p:sp>
        <p:nvSpPr>
          <p:cNvPr id="74755" name="Rectangle 3"/>
          <p:cNvSpPr>
            <a:spLocks noGrp="1" noChangeArrowheads="1"/>
          </p:cNvSpPr>
          <p:nvPr>
            <p:ph idx="1"/>
          </p:nvPr>
        </p:nvSpPr>
        <p:spPr>
          <a:xfrm>
            <a:off x="628650" y="1482725"/>
            <a:ext cx="7886700" cy="3060700"/>
          </a:xfrm>
        </p:spPr>
        <p:txBody>
          <a:bodyPr>
            <a:normAutofit lnSpcReduction="10000"/>
          </a:bodyPr>
          <a:lstStyle/>
          <a:p>
            <a:pPr>
              <a:lnSpc>
                <a:spcPct val="90000"/>
              </a:lnSpc>
            </a:pPr>
            <a:r>
              <a:rPr lang="en-US" altLang="en-US" sz="2000" b="1" dirty="0"/>
              <a:t>Myth: </a:t>
            </a:r>
            <a:r>
              <a:rPr lang="en-US" altLang="en-US" sz="2000" dirty="0"/>
              <a:t>Political organizations and peaceful groups can be subjected to surveillance, wiretapping, harassment, and criminal action for political advocacy.</a:t>
            </a:r>
          </a:p>
          <a:p>
            <a:pPr lvl="1">
              <a:lnSpc>
                <a:spcPct val="90000"/>
              </a:lnSpc>
            </a:pPr>
            <a:r>
              <a:rPr lang="en-US" altLang="en-US" b="1" dirty="0"/>
              <a:t>Reality:</a:t>
            </a:r>
            <a:r>
              <a:rPr lang="en-US" altLang="en-US" dirty="0"/>
              <a:t> No organizations can be targeted to the above actions unless they break the law.</a:t>
            </a:r>
          </a:p>
          <a:p>
            <a:pPr>
              <a:lnSpc>
                <a:spcPct val="90000"/>
              </a:lnSpc>
            </a:pPr>
            <a:r>
              <a:rPr lang="en-US" altLang="en-US" sz="2000" b="1" dirty="0"/>
              <a:t>Myth:</a:t>
            </a:r>
            <a:r>
              <a:rPr lang="en-US" altLang="en-US" sz="2000" dirty="0"/>
              <a:t> Many people are unaware that their library habits (what you take out of a library and what you read on websites) could become the target of government surveillance.</a:t>
            </a:r>
          </a:p>
          <a:p>
            <a:pPr lvl="1">
              <a:lnSpc>
                <a:spcPct val="90000"/>
              </a:lnSpc>
            </a:pPr>
            <a:r>
              <a:rPr lang="en-US" altLang="en-US" b="1" dirty="0"/>
              <a:t>Reality:</a:t>
            </a:r>
            <a:r>
              <a:rPr lang="en-US" altLang="en-US" dirty="0"/>
              <a:t> The Patriot Act specifically protects Americans’ First Amendment rights, and terrorism investigators have no interest in the library habits of ordinary Americans.</a:t>
            </a:r>
            <a:endParaRPr lang="en-US" altLang="en-US" b="1" dirty="0"/>
          </a:p>
        </p:txBody>
      </p:sp>
      <p:sp>
        <p:nvSpPr>
          <p:cNvPr id="5" name="Slide Number Placeholder 5"/>
          <p:cNvSpPr>
            <a:spLocks noGrp="1"/>
          </p:cNvSpPr>
          <p:nvPr>
            <p:ph type="sldNum" sz="quarter" idx="12"/>
          </p:nvPr>
        </p:nvSpPr>
        <p:spPr/>
        <p:txBody>
          <a:bodyPr/>
          <a:lstStyle/>
          <a:p>
            <a:fld id="{DEAF2C1C-045C-4CAD-A46C-DE9E2987B3A8}" type="slidenum">
              <a:rPr lang="en-US" altLang="en-US"/>
              <a:pPr/>
              <a:t>12</a:t>
            </a:fld>
            <a:endParaRPr lang="en-US" altLang="en-US"/>
          </a:p>
        </p:txBody>
      </p:sp>
    </p:spTree>
    <p:extLst>
      <p:ext uri="{BB962C8B-B14F-4D97-AF65-F5344CB8AC3E}">
        <p14:creationId xmlns:p14="http://schemas.microsoft.com/office/powerpoint/2010/main" val="490677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en-US"/>
              <a:t>Myths/Realities con’t</a:t>
            </a:r>
          </a:p>
        </p:txBody>
      </p:sp>
      <p:sp>
        <p:nvSpPr>
          <p:cNvPr id="75779" name="Rectangle 3"/>
          <p:cNvSpPr>
            <a:spLocks noGrp="1" noChangeArrowheads="1"/>
          </p:cNvSpPr>
          <p:nvPr>
            <p:ph idx="1"/>
          </p:nvPr>
        </p:nvSpPr>
        <p:spPr>
          <a:xfrm>
            <a:off x="628650" y="1825625"/>
            <a:ext cx="7886700" cy="2460625"/>
          </a:xfrm>
        </p:spPr>
        <p:txBody>
          <a:bodyPr>
            <a:normAutofit fontScale="92500" lnSpcReduction="10000"/>
          </a:bodyPr>
          <a:lstStyle/>
          <a:p>
            <a:r>
              <a:rPr lang="en-US" altLang="en-US" sz="2400" b="1" dirty="0"/>
              <a:t>Myth:</a:t>
            </a:r>
            <a:r>
              <a:rPr lang="en-US" altLang="en-US" sz="2400" dirty="0"/>
              <a:t> Law enforcement can delay giving notice when they conduct a search (not required to show a search warrant when searching for evidence).</a:t>
            </a:r>
          </a:p>
          <a:p>
            <a:pPr lvl="1"/>
            <a:r>
              <a:rPr lang="en-US" altLang="en-US" sz="2000" b="1" dirty="0"/>
              <a:t>Reality:</a:t>
            </a:r>
            <a:r>
              <a:rPr lang="en-US" altLang="en-US" sz="2000" dirty="0"/>
              <a:t> This tool can be used only with a court order, in extremely narrow circumstances when immediate notification may result in death or physical harm to an individual, flight from prosecution, evidence tampering, witness intimidation, or serious jeopardy to an investigation</a:t>
            </a:r>
            <a:r>
              <a:rPr lang="en-US" altLang="en-US" sz="2000" dirty="0" smtClean="0"/>
              <a:t>. – some people have argued that regardless</a:t>
            </a:r>
            <a:r>
              <a:rPr lang="is-IS" altLang="en-US" sz="2000" dirty="0" smtClean="0"/>
              <a:t>…it violates rights...what do you think? </a:t>
            </a:r>
            <a:endParaRPr lang="en-US" altLang="en-US" sz="2000" b="1" dirty="0"/>
          </a:p>
        </p:txBody>
      </p:sp>
      <p:sp>
        <p:nvSpPr>
          <p:cNvPr id="5" name="Slide Number Placeholder 5"/>
          <p:cNvSpPr>
            <a:spLocks noGrp="1"/>
          </p:cNvSpPr>
          <p:nvPr>
            <p:ph type="sldNum" sz="quarter" idx="12"/>
          </p:nvPr>
        </p:nvSpPr>
        <p:spPr/>
        <p:txBody>
          <a:bodyPr/>
          <a:lstStyle/>
          <a:p>
            <a:fld id="{732AA8B2-CF27-4029-A67E-F7D39B6F26C2}" type="slidenum">
              <a:rPr lang="en-US" altLang="en-US"/>
              <a:pPr/>
              <a:t>13</a:t>
            </a:fld>
            <a:endParaRPr lang="en-US" altLang="en-US"/>
          </a:p>
        </p:txBody>
      </p:sp>
    </p:spTree>
    <p:extLst>
      <p:ext uri="{BB962C8B-B14F-4D97-AF65-F5344CB8AC3E}">
        <p14:creationId xmlns:p14="http://schemas.microsoft.com/office/powerpoint/2010/main" val="3305518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sz="4000"/>
              <a:t>Goals of Patriot Act</a:t>
            </a:r>
          </a:p>
        </p:txBody>
      </p:sp>
      <p:sp>
        <p:nvSpPr>
          <p:cNvPr id="83971" name="Rectangle 3"/>
          <p:cNvSpPr>
            <a:spLocks noGrp="1" noChangeArrowheads="1"/>
          </p:cNvSpPr>
          <p:nvPr>
            <p:ph idx="1"/>
          </p:nvPr>
        </p:nvSpPr>
        <p:spPr/>
        <p:txBody>
          <a:bodyPr/>
          <a:lstStyle/>
          <a:p>
            <a:r>
              <a:rPr lang="en-US" altLang="en-US"/>
              <a:t>Prevent</a:t>
            </a:r>
          </a:p>
          <a:p>
            <a:pPr lvl="1"/>
            <a:r>
              <a:rPr lang="en-US" altLang="en-US"/>
              <a:t>Future terrorist attacks</a:t>
            </a:r>
          </a:p>
          <a:p>
            <a:r>
              <a:rPr lang="en-US" altLang="en-US"/>
              <a:t>Protect</a:t>
            </a:r>
          </a:p>
          <a:p>
            <a:pPr lvl="1"/>
            <a:r>
              <a:rPr lang="en-US" altLang="en-US"/>
              <a:t>Innocent Americans from the deadly plans of terrorists</a:t>
            </a:r>
          </a:p>
          <a:p>
            <a:r>
              <a:rPr lang="en-US" altLang="en-US"/>
              <a:t>Preserve</a:t>
            </a:r>
          </a:p>
          <a:p>
            <a:pPr lvl="1"/>
            <a:r>
              <a:rPr lang="en-US" altLang="en-US"/>
              <a:t>Life and liberty of the American people</a:t>
            </a:r>
          </a:p>
        </p:txBody>
      </p:sp>
      <p:sp>
        <p:nvSpPr>
          <p:cNvPr id="5" name="Slide Number Placeholder 5"/>
          <p:cNvSpPr>
            <a:spLocks noGrp="1"/>
          </p:cNvSpPr>
          <p:nvPr>
            <p:ph type="sldNum" sz="quarter" idx="12"/>
          </p:nvPr>
        </p:nvSpPr>
        <p:spPr/>
        <p:txBody>
          <a:bodyPr/>
          <a:lstStyle/>
          <a:p>
            <a:fld id="{2865863E-CC16-4933-8CED-E9BF8677637F}" type="slidenum">
              <a:rPr lang="en-US" altLang="en-US"/>
              <a:pPr/>
              <a:t>14</a:t>
            </a:fld>
            <a:endParaRPr lang="en-US" altLang="en-US"/>
          </a:p>
        </p:txBody>
      </p:sp>
    </p:spTree>
    <p:extLst>
      <p:ext uri="{BB962C8B-B14F-4D97-AF65-F5344CB8AC3E}">
        <p14:creationId xmlns:p14="http://schemas.microsoft.com/office/powerpoint/2010/main" val="2038472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Assignment 16 – ok that was a lot of background</a:t>
            </a:r>
            <a:r>
              <a:rPr lang="is-IS" dirty="0" smtClean="0"/>
              <a:t>…but you NEEDED to know a little in order to do this next activity</a:t>
            </a:r>
            <a:endParaRPr lang="en-US" dirty="0"/>
          </a:p>
        </p:txBody>
      </p:sp>
      <p:sp>
        <p:nvSpPr>
          <p:cNvPr id="3" name="Content Placeholder 2"/>
          <p:cNvSpPr>
            <a:spLocks noGrp="1"/>
          </p:cNvSpPr>
          <p:nvPr>
            <p:ph idx="1"/>
          </p:nvPr>
        </p:nvSpPr>
        <p:spPr/>
        <p:txBody>
          <a:bodyPr/>
          <a:lstStyle/>
          <a:p>
            <a:r>
              <a:rPr lang="en-US" dirty="0" smtClean="0"/>
              <a:t>You are now going to be looking at the Pros and Cons of the Patriot Act. </a:t>
            </a:r>
          </a:p>
          <a:p>
            <a:r>
              <a:rPr lang="en-US" dirty="0" smtClean="0"/>
              <a:t>There is a document for the Pros and a document for the Cons. There is also a worksheet that goes with both of these. Read the pros document and answer the questions on the worksheet. Then, read the cons document and answer the questions on the worksheet. At the end, there is a synthesis question</a:t>
            </a:r>
            <a:r>
              <a:rPr lang="is-IS" dirty="0" smtClean="0"/>
              <a:t>…asnwer it in full sentences and your words. Put some thought into it!!! </a:t>
            </a:r>
            <a:r>
              <a:rPr lang="is-IS" smtClean="0">
                <a:sym typeface="Wingdings"/>
              </a:rPr>
              <a:t> Let me know if you have any questions!!!</a:t>
            </a:r>
            <a:endParaRPr lang="en-US" dirty="0"/>
          </a:p>
        </p:txBody>
      </p:sp>
    </p:spTree>
    <p:extLst>
      <p:ext uri="{BB962C8B-B14F-4D97-AF65-F5344CB8AC3E}">
        <p14:creationId xmlns:p14="http://schemas.microsoft.com/office/powerpoint/2010/main" val="1584384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idx="1"/>
          </p:nvPr>
        </p:nvSpPr>
        <p:spPr/>
        <p:txBody>
          <a:bodyPr/>
          <a:lstStyle/>
          <a:p>
            <a:r>
              <a:rPr lang="en-US" dirty="0" smtClean="0"/>
              <a:t>READ THROUGH THE POWERPOINT: There are NO questions you have to answer.  There are some rhetorical questions thrown in</a:t>
            </a:r>
            <a:r>
              <a:rPr lang="is-IS" dirty="0" smtClean="0"/>
              <a:t>…just to get you thinking and pondering. </a:t>
            </a:r>
            <a:r>
              <a:rPr lang="en-US" dirty="0" smtClean="0"/>
              <a:t>This PowerPoint is just to give you background of the Patriot Act in order to be able to do Assignment 16 at the end of the PowerPoint. You will be very confused if you just start at the Assignment and don’t get some background on the Patriot Act first. SO READ THROUGH IT. Message me if you have ANY questions! </a:t>
            </a:r>
            <a:endParaRPr lang="en-US" dirty="0"/>
          </a:p>
        </p:txBody>
      </p:sp>
    </p:spTree>
    <p:extLst>
      <p:ext uri="{BB962C8B-B14F-4D97-AF65-F5344CB8AC3E}">
        <p14:creationId xmlns:p14="http://schemas.microsoft.com/office/powerpoint/2010/main" val="500379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USA PATRIOT Act of 2001	</a:t>
            </a:r>
          </a:p>
        </p:txBody>
      </p:sp>
      <p:sp>
        <p:nvSpPr>
          <p:cNvPr id="3075" name="Rectangle 3"/>
          <p:cNvSpPr>
            <a:spLocks noGrp="1" noChangeArrowheads="1"/>
          </p:cNvSpPr>
          <p:nvPr>
            <p:ph idx="1"/>
          </p:nvPr>
        </p:nvSpPr>
        <p:spPr>
          <a:xfrm>
            <a:off x="628650" y="1825625"/>
            <a:ext cx="7886700" cy="3675063"/>
          </a:xfrm>
        </p:spPr>
        <p:txBody>
          <a:bodyPr>
            <a:normAutofit/>
          </a:bodyPr>
          <a:lstStyle/>
          <a:p>
            <a:r>
              <a:rPr lang="en-US" altLang="en-US" sz="1800" dirty="0" smtClean="0"/>
              <a:t>This was an act passed in response to the September 11</a:t>
            </a:r>
            <a:r>
              <a:rPr lang="en-US" altLang="en-US" sz="1800" baseline="30000" dirty="0" smtClean="0"/>
              <a:t>th</a:t>
            </a:r>
            <a:r>
              <a:rPr lang="en-US" altLang="en-US" sz="1800" dirty="0" smtClean="0"/>
              <a:t> New York Terror attacks.</a:t>
            </a:r>
          </a:p>
          <a:p>
            <a:r>
              <a:rPr lang="en-US" altLang="en-US" sz="1800" dirty="0" smtClean="0"/>
              <a:t>Its goal: Uniting </a:t>
            </a:r>
            <a:r>
              <a:rPr lang="en-US" altLang="en-US" sz="1800" dirty="0"/>
              <a:t>and Strengthening America by Providing Appropriate Tools Required to Intercept and Obstruct Terrorism</a:t>
            </a:r>
          </a:p>
          <a:p>
            <a:pPr lvl="1"/>
            <a:r>
              <a:rPr lang="en-US" altLang="en-US" sz="1400" dirty="0"/>
              <a:t>Response to Sept 11, 2001 terrorist attacks.  </a:t>
            </a:r>
          </a:p>
          <a:p>
            <a:pPr lvl="2"/>
            <a:r>
              <a:rPr lang="en-US" altLang="en-US" sz="1200" dirty="0"/>
              <a:t>Passed the Senate 98-1 and the House 356-66.</a:t>
            </a:r>
          </a:p>
          <a:p>
            <a:pPr lvl="2"/>
            <a:r>
              <a:rPr lang="en-US" altLang="en-US" sz="1200" dirty="0" smtClean="0"/>
              <a:t>President George Bush </a:t>
            </a:r>
            <a:r>
              <a:rPr lang="en-US" altLang="en-US" sz="1200" dirty="0"/>
              <a:t>signed in to law on October 26, 2001</a:t>
            </a:r>
            <a:r>
              <a:rPr lang="en-US" altLang="en-US" sz="1200" dirty="0" smtClean="0"/>
              <a:t>.</a:t>
            </a:r>
            <a:endParaRPr lang="en-US" altLang="en-US" sz="1200" dirty="0" smtClean="0"/>
          </a:p>
          <a:p>
            <a:r>
              <a:rPr lang="en-US" altLang="en-US" sz="1800" dirty="0"/>
              <a:t>What does it </a:t>
            </a:r>
            <a:r>
              <a:rPr lang="en-US" altLang="en-US" sz="1800" dirty="0" smtClean="0"/>
              <a:t>do exactly?</a:t>
            </a:r>
            <a:endParaRPr lang="en-US" altLang="en-US" sz="1800" dirty="0" smtClean="0"/>
          </a:p>
          <a:p>
            <a:pPr lvl="1"/>
            <a:r>
              <a:rPr lang="en-US" altLang="en-US" sz="1400" dirty="0" smtClean="0"/>
              <a:t>Here is a little excerpt from the act:</a:t>
            </a:r>
          </a:p>
          <a:p>
            <a:pPr lvl="2"/>
            <a:r>
              <a:rPr lang="en-US" altLang="en-US" sz="1200" dirty="0" smtClean="0"/>
              <a:t>“To </a:t>
            </a:r>
            <a:r>
              <a:rPr lang="en-US" altLang="en-US" sz="1200" dirty="0"/>
              <a:t>deter and punish terrorist acts in the United States and around the world, to enhance law enforcement investigatory tools, and for other purposes.”</a:t>
            </a:r>
          </a:p>
          <a:p>
            <a:pPr lvl="1"/>
            <a:endParaRPr lang="en-US" altLang="en-US" sz="1400" dirty="0" smtClean="0"/>
          </a:p>
          <a:p>
            <a:pPr lvl="1"/>
            <a:r>
              <a:rPr lang="en-US" altLang="en-US" sz="1400" dirty="0" smtClean="0"/>
              <a:t>IN OTHER WORDS: DO EVERYTHING AND ANYTHING NECESSARY TO FIND POSSIBLE TERRORISTS THAT CAN BE A THREAT TO THE UNITED STATES AND STOP THEM BEFORE AN ATTACK OCCURS. </a:t>
            </a:r>
            <a:endParaRPr lang="en-US" altLang="en-US" sz="1400" dirty="0" smtClean="0"/>
          </a:p>
          <a:p>
            <a:pPr lvl="1"/>
            <a:endParaRPr lang="en-US" altLang="en-US" sz="1400" dirty="0"/>
          </a:p>
        </p:txBody>
      </p:sp>
      <p:sp>
        <p:nvSpPr>
          <p:cNvPr id="5" name="Slide Number Placeholder 5"/>
          <p:cNvSpPr>
            <a:spLocks noGrp="1"/>
          </p:cNvSpPr>
          <p:nvPr>
            <p:ph type="sldNum" sz="quarter" idx="12"/>
          </p:nvPr>
        </p:nvSpPr>
        <p:spPr/>
        <p:txBody>
          <a:bodyPr/>
          <a:lstStyle/>
          <a:p>
            <a:fld id="{6383ED3E-C7F1-4DF1-9CA1-12DA3D3DEBF1}" type="slidenum">
              <a:rPr lang="en-US" altLang="en-US"/>
              <a:pPr/>
              <a:t>3</a:t>
            </a:fld>
            <a:endParaRPr lang="en-US" altLang="en-US"/>
          </a:p>
        </p:txBody>
      </p:sp>
    </p:spTree>
    <p:extLst>
      <p:ext uri="{BB962C8B-B14F-4D97-AF65-F5344CB8AC3E}">
        <p14:creationId xmlns:p14="http://schemas.microsoft.com/office/powerpoint/2010/main" val="1106183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828799"/>
            <a:ext cx="6858000" cy="1681163"/>
          </a:xfrm>
        </p:spPr>
        <p:txBody>
          <a:bodyPr>
            <a:noAutofit/>
          </a:bodyPr>
          <a:lstStyle/>
          <a:p>
            <a:r>
              <a:rPr lang="en-US" sz="2800" dirty="0" smtClean="0"/>
              <a:t>Now we are going to look a little into the specifics of the Patriot Act and what it does/allows the government to do</a:t>
            </a:r>
            <a:endParaRPr lang="en-US" sz="28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32160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say?</a:t>
            </a:r>
            <a:endParaRPr lang="en-US" dirty="0"/>
          </a:p>
        </p:txBody>
      </p:sp>
      <p:sp>
        <p:nvSpPr>
          <p:cNvPr id="3" name="Content Placeholder 2"/>
          <p:cNvSpPr>
            <a:spLocks noGrp="1"/>
          </p:cNvSpPr>
          <p:nvPr>
            <p:ph idx="1"/>
          </p:nvPr>
        </p:nvSpPr>
        <p:spPr>
          <a:xfrm>
            <a:off x="628650" y="1311275"/>
            <a:ext cx="7886700" cy="3217863"/>
          </a:xfrm>
        </p:spPr>
        <p:txBody>
          <a:bodyPr>
            <a:normAutofit fontScale="92500" lnSpcReduction="20000"/>
          </a:bodyPr>
          <a:lstStyle/>
          <a:p>
            <a:pPr marL="0" indent="0">
              <a:buNone/>
            </a:pPr>
            <a:r>
              <a:rPr lang="en-US" altLang="en-US" sz="1600" dirty="0"/>
              <a:t>I. Enhancing Domestic Security Against </a:t>
            </a:r>
            <a:r>
              <a:rPr lang="en-US" altLang="en-US" sz="1600" dirty="0" smtClean="0"/>
              <a:t>Terrorism</a:t>
            </a:r>
          </a:p>
          <a:p>
            <a:pPr lvl="1"/>
            <a:r>
              <a:rPr lang="en-US" altLang="en-US" sz="1400" dirty="0"/>
              <a:t>Establishes Counterterrorism fund</a:t>
            </a:r>
            <a:r>
              <a:rPr lang="en-US" altLang="en-US" sz="1600" dirty="0"/>
              <a:t> </a:t>
            </a:r>
            <a:r>
              <a:rPr lang="en-US" altLang="en-US" sz="1600" dirty="0" smtClean="0"/>
              <a:t>– so money allocated specifically to fighting terrorism </a:t>
            </a:r>
            <a:endParaRPr lang="en-US" altLang="en-US" sz="1600" dirty="0" smtClean="0"/>
          </a:p>
          <a:p>
            <a:pPr lvl="1"/>
            <a:r>
              <a:rPr lang="en-US" altLang="en-US" sz="1400" dirty="0"/>
              <a:t>Expands the National Electronic Crime Task Force </a:t>
            </a:r>
            <a:r>
              <a:rPr lang="en-US" altLang="en-US" sz="1400" dirty="0" smtClean="0"/>
              <a:t>Initiative – basically tech people who can investigate cyber threats or attacks </a:t>
            </a:r>
            <a:endParaRPr lang="en-US" altLang="en-US" sz="1400" dirty="0" smtClean="0"/>
          </a:p>
          <a:p>
            <a:pPr lvl="1"/>
            <a:r>
              <a:rPr lang="en-US" altLang="en-US" sz="1400" dirty="0"/>
              <a:t>Expands Presidential authority </a:t>
            </a:r>
            <a:r>
              <a:rPr lang="en-US" altLang="en-US" sz="1400" dirty="0" smtClean="0"/>
              <a:t>– allows the president to do what is necessary in the name of fighting terrorism</a:t>
            </a:r>
            <a:endParaRPr lang="en-US" altLang="en-US" sz="1400" dirty="0" smtClean="0"/>
          </a:p>
          <a:p>
            <a:pPr marL="0" indent="0">
              <a:buNone/>
            </a:pPr>
            <a:r>
              <a:rPr lang="en-US" altLang="en-US" sz="1600" dirty="0" smtClean="0"/>
              <a:t>II. </a:t>
            </a:r>
            <a:r>
              <a:rPr lang="en-US" altLang="en-US" sz="1600" dirty="0"/>
              <a:t>Enhanced Surveillance </a:t>
            </a:r>
            <a:r>
              <a:rPr lang="en-US" altLang="en-US" sz="1600" dirty="0" smtClean="0"/>
              <a:t>Procedures</a:t>
            </a:r>
          </a:p>
          <a:p>
            <a:pPr lvl="1"/>
            <a:r>
              <a:rPr lang="en-US" altLang="en-US" sz="1400" dirty="0"/>
              <a:t>Any information collected by the police or presented to a Federal grand jury may be shared with intelligence agencies</a:t>
            </a:r>
            <a:r>
              <a:rPr lang="en-US" altLang="en-US" sz="1400" dirty="0" smtClean="0"/>
              <a:t>. – basically if the police obtain information that can possibly hint to terrorism</a:t>
            </a:r>
            <a:r>
              <a:rPr lang="is-IS" altLang="en-US" sz="1400" dirty="0" smtClean="0"/>
              <a:t>…they share that information with the CIA  (Central Intelligence Agency). </a:t>
            </a:r>
            <a:endParaRPr lang="en-US" altLang="en-US" sz="1400" dirty="0" smtClean="0"/>
          </a:p>
          <a:p>
            <a:pPr lvl="1"/>
            <a:r>
              <a:rPr lang="en-US" altLang="en-US" sz="1400" dirty="0"/>
              <a:t>Permits a wiretap on an </a:t>
            </a:r>
            <a:r>
              <a:rPr lang="en-US" altLang="en-US" sz="1400" i="1" dirty="0"/>
              <a:t>individual</a:t>
            </a:r>
            <a:r>
              <a:rPr lang="en-US" altLang="en-US" sz="1400" dirty="0"/>
              <a:t>, rather than a specific phone </a:t>
            </a:r>
            <a:r>
              <a:rPr lang="en-US" altLang="en-US" sz="1400" dirty="0" smtClean="0"/>
              <a:t>line – basically they can listen in on a person</a:t>
            </a:r>
            <a:r>
              <a:rPr lang="is-IS" altLang="en-US" sz="1400" dirty="0" smtClean="0"/>
              <a:t>…to monitor them if they are suspected of terrorist activity </a:t>
            </a:r>
            <a:endParaRPr lang="en-US" altLang="en-US" sz="1400" dirty="0" smtClean="0"/>
          </a:p>
          <a:p>
            <a:pPr lvl="1"/>
            <a:r>
              <a:rPr lang="en-US" altLang="en-US" sz="1400" dirty="0"/>
              <a:t>Permits a delay in notification of a search </a:t>
            </a:r>
            <a:r>
              <a:rPr lang="en-US" altLang="en-US" sz="1400" dirty="0" smtClean="0"/>
              <a:t>warrant – if they suspect terror activity and need to search someone or their properties</a:t>
            </a:r>
            <a:r>
              <a:rPr lang="is-IS" altLang="en-US" sz="1400" dirty="0" smtClean="0"/>
              <a:t>….they are allowed to give the search warrant later instead of upfront. (This was a problem for a lot of people...given that the 4th Amendemnt in our constinution protects against unreasonable searches and seizures...meaning if law enforcement wants to search you...they NEED a warrant. This clause in the Patriot Act allows for search warrants to come after the fact...allowing them to search out anyone suspected of terrorist activites before a search warrant is actually given). What do you think of this? Is it necessry in the name of keeping people safe? </a:t>
            </a:r>
            <a:r>
              <a:rPr lang="en-US" altLang="en-US" sz="1400" dirty="0" smtClean="0"/>
              <a:t>O</a:t>
            </a:r>
            <a:r>
              <a:rPr lang="is-IS" altLang="en-US" sz="1400" dirty="0" smtClean="0"/>
              <a:t>r should constitutional rights come first? </a:t>
            </a:r>
            <a:endParaRPr lang="en-US" altLang="en-US" sz="1400" dirty="0" smtClean="0"/>
          </a:p>
          <a:p>
            <a:pPr marL="0" indent="0">
              <a:buNone/>
            </a:pPr>
            <a:endParaRPr lang="en-US" altLang="en-US" sz="1600" dirty="0"/>
          </a:p>
          <a:p>
            <a:pPr lvl="1"/>
            <a:endParaRPr lang="en-US" altLang="en-US" sz="800" dirty="0"/>
          </a:p>
          <a:p>
            <a:pPr lvl="1"/>
            <a:endParaRPr lang="en-US" altLang="en-US" sz="1400" dirty="0" smtClean="0"/>
          </a:p>
          <a:p>
            <a:pPr lvl="1"/>
            <a:endParaRPr lang="en-US" sz="1400" dirty="0"/>
          </a:p>
        </p:txBody>
      </p:sp>
    </p:spTree>
    <p:extLst>
      <p:ext uri="{BB962C8B-B14F-4D97-AF65-F5344CB8AC3E}">
        <p14:creationId xmlns:p14="http://schemas.microsoft.com/office/powerpoint/2010/main" val="1329432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77837"/>
          </a:xfrm>
        </p:spPr>
        <p:txBody>
          <a:bodyPr>
            <a:normAutofit fontScale="90000"/>
          </a:bodyPr>
          <a:lstStyle/>
          <a:p>
            <a:r>
              <a:rPr lang="en-US" dirty="0" smtClean="0"/>
              <a:t>What does it say?</a:t>
            </a:r>
            <a:endParaRPr lang="en-US" dirty="0"/>
          </a:p>
        </p:txBody>
      </p:sp>
      <p:sp>
        <p:nvSpPr>
          <p:cNvPr id="3" name="Content Placeholder 2"/>
          <p:cNvSpPr>
            <a:spLocks noGrp="1"/>
          </p:cNvSpPr>
          <p:nvPr>
            <p:ph idx="1"/>
          </p:nvPr>
        </p:nvSpPr>
        <p:spPr>
          <a:xfrm>
            <a:off x="628650" y="842963"/>
            <a:ext cx="7886700" cy="4351338"/>
          </a:xfrm>
        </p:spPr>
        <p:txBody>
          <a:bodyPr>
            <a:normAutofit fontScale="85000" lnSpcReduction="20000"/>
          </a:bodyPr>
          <a:lstStyle/>
          <a:p>
            <a:pPr marL="0" indent="0">
              <a:buNone/>
            </a:pPr>
            <a:r>
              <a:rPr lang="en-US" altLang="en-US" dirty="0" smtClean="0"/>
              <a:t>III. </a:t>
            </a:r>
            <a:r>
              <a:rPr lang="en-US" altLang="en-US" dirty="0"/>
              <a:t>International Money Laundering Abatement and Anti-Terrorist Financing Act of </a:t>
            </a:r>
            <a:r>
              <a:rPr lang="en-US" altLang="en-US" dirty="0" smtClean="0"/>
              <a:t>2001</a:t>
            </a:r>
          </a:p>
          <a:p>
            <a:pPr lvl="1"/>
            <a:r>
              <a:rPr lang="en-US" altLang="en-US" dirty="0"/>
              <a:t>Allows </a:t>
            </a:r>
            <a:r>
              <a:rPr lang="en-US" altLang="en-US" dirty="0" smtClean="0"/>
              <a:t>Secretary of Treasury in the US government </a:t>
            </a:r>
            <a:r>
              <a:rPr lang="en-US" altLang="en-US" dirty="0"/>
              <a:t>certain powers over financial </a:t>
            </a:r>
            <a:r>
              <a:rPr lang="en-US" altLang="en-US" dirty="0" smtClean="0"/>
              <a:t>institutions</a:t>
            </a:r>
          </a:p>
          <a:p>
            <a:pPr lvl="1"/>
            <a:r>
              <a:rPr lang="en-US" altLang="en-US" dirty="0"/>
              <a:t>Encourages financial institutions, </a:t>
            </a:r>
            <a:r>
              <a:rPr lang="en-US" altLang="en-US" dirty="0" smtClean="0"/>
              <a:t>the government </a:t>
            </a:r>
            <a:r>
              <a:rPr lang="en-US" altLang="en-US" dirty="0" smtClean="0"/>
              <a:t>and </a:t>
            </a:r>
            <a:r>
              <a:rPr lang="en-US" altLang="en-US" dirty="0"/>
              <a:t>law enforcement to share information on money laundering and terrorist </a:t>
            </a:r>
            <a:r>
              <a:rPr lang="en-US" altLang="en-US" dirty="0" smtClean="0"/>
              <a:t>activities (so basically if the bank or any other financial institution suspects money laundering or terrorist activity or anything suspicious</a:t>
            </a:r>
            <a:r>
              <a:rPr lang="is-IS" altLang="en-US" dirty="0" smtClean="0"/>
              <a:t>…they are encouraged to share thier suspicions with the government so they can look further into it). </a:t>
            </a:r>
            <a:endParaRPr lang="en-US" altLang="en-US" dirty="0" smtClean="0"/>
          </a:p>
          <a:p>
            <a:pPr marL="0" indent="0">
              <a:buNone/>
            </a:pPr>
            <a:r>
              <a:rPr lang="en-US" altLang="en-US" dirty="0" smtClean="0"/>
              <a:t>IV. </a:t>
            </a:r>
            <a:r>
              <a:rPr lang="en-US" altLang="en-US" dirty="0"/>
              <a:t>Protecting the </a:t>
            </a:r>
            <a:r>
              <a:rPr lang="en-US" altLang="en-US" dirty="0" smtClean="0"/>
              <a:t>Border</a:t>
            </a:r>
          </a:p>
          <a:p>
            <a:pPr lvl="1"/>
            <a:r>
              <a:rPr lang="en-US" altLang="en-US" dirty="0"/>
              <a:t>Triples the number of personnel stationed on US </a:t>
            </a:r>
            <a:r>
              <a:rPr lang="en-US" altLang="en-US" dirty="0" smtClean="0"/>
              <a:t>borders - this included airports </a:t>
            </a:r>
          </a:p>
          <a:p>
            <a:pPr lvl="1"/>
            <a:r>
              <a:rPr lang="en-US" altLang="en-US" dirty="0" smtClean="0"/>
              <a:t>Expands </a:t>
            </a:r>
            <a:r>
              <a:rPr lang="en-US" altLang="en-US" dirty="0"/>
              <a:t>list of those who can be deported for terrorist </a:t>
            </a:r>
            <a:r>
              <a:rPr lang="en-US" altLang="en-US" dirty="0" smtClean="0"/>
              <a:t>activity</a:t>
            </a:r>
          </a:p>
          <a:p>
            <a:pPr lvl="1"/>
            <a:r>
              <a:rPr lang="en-US" altLang="en-US" dirty="0"/>
              <a:t>Attorney General can detain aliens believed to be part of terrorist activity without giving evidence or reason </a:t>
            </a:r>
            <a:r>
              <a:rPr lang="en-US" altLang="en-US" dirty="0" smtClean="0"/>
              <a:t>– this one is interesting</a:t>
            </a:r>
            <a:r>
              <a:rPr lang="is-IS" altLang="en-US" dirty="0" smtClean="0"/>
              <a:t>…people argue that becuase they are human beings...they have basic human rights...and they need to be told why they are detained and given legal advice...others will argue that becuase they are illegal aliens AND suspected of terrorist activity...they don’t get these rights... </a:t>
            </a:r>
            <a:r>
              <a:rPr lang="en-US" altLang="en-US" dirty="0" smtClean="0"/>
              <a:t>W</a:t>
            </a:r>
            <a:r>
              <a:rPr lang="is-IS" altLang="en-US" dirty="0" smtClean="0"/>
              <a:t>hat do you think??? Does this allow for unlawful discrimination? Look up Guantanamo Bay. There have been cases of people detained there beucase they were BELIEVED to be involved in terrorist activities..with NO evidence to support thier claims...after investigation...some were actually found innocent and then released...what do you think? </a:t>
            </a:r>
            <a:r>
              <a:rPr lang="en-US" altLang="en-US" dirty="0" smtClean="0"/>
              <a:t>D</a:t>
            </a:r>
            <a:r>
              <a:rPr lang="is-IS" altLang="en-US" dirty="0" smtClean="0"/>
              <a:t>o you think this was necessary? </a:t>
            </a:r>
            <a:r>
              <a:rPr lang="en-US" altLang="en-US" dirty="0" smtClean="0"/>
              <a:t>T</a:t>
            </a:r>
            <a:r>
              <a:rPr lang="is-IS" altLang="en-US" dirty="0" smtClean="0"/>
              <a:t>o detain them? </a:t>
            </a:r>
            <a:r>
              <a:rPr lang="en-US" altLang="en-US" dirty="0" smtClean="0"/>
              <a:t>W</a:t>
            </a:r>
            <a:r>
              <a:rPr lang="is-IS" altLang="en-US" dirty="0" smtClean="0"/>
              <a:t>ith no evidence? </a:t>
            </a:r>
            <a:r>
              <a:rPr lang="en-US" altLang="en-US" dirty="0" smtClean="0"/>
              <a:t>I</a:t>
            </a:r>
            <a:r>
              <a:rPr lang="is-IS" altLang="en-US" dirty="0" smtClean="0"/>
              <a:t>n the name of fighting terrrorism? </a:t>
            </a:r>
            <a:r>
              <a:rPr lang="en-US" altLang="en-US" dirty="0" smtClean="0"/>
              <a:t>O</a:t>
            </a:r>
            <a:r>
              <a:rPr lang="is-IS" altLang="en-US" dirty="0" smtClean="0"/>
              <a:t>r do you think this was a complete violation of rigths and what the United States is supposed to stand for? I just want you to think about it. Ponder for now. </a:t>
            </a:r>
            <a:endParaRPr lang="en-US" altLang="en-US" dirty="0" smtClean="0"/>
          </a:p>
          <a:p>
            <a:pPr marL="0" indent="0">
              <a:buNone/>
            </a:pPr>
            <a:endParaRPr lang="en-US" altLang="en-US" dirty="0" smtClean="0"/>
          </a:p>
          <a:p>
            <a:pPr marL="457200" lvl="1" indent="0">
              <a:buNone/>
            </a:pPr>
            <a:endParaRPr lang="en-US" altLang="en-US" dirty="0"/>
          </a:p>
          <a:p>
            <a:pPr lvl="1"/>
            <a:endParaRPr lang="en-US" altLang="en-US" sz="1100" dirty="0"/>
          </a:p>
          <a:p>
            <a:pPr lvl="1"/>
            <a:endParaRPr lang="en-US" altLang="en-US" dirty="0" smtClean="0"/>
          </a:p>
          <a:p>
            <a:pPr lvl="1"/>
            <a:endParaRPr lang="en-US" dirty="0"/>
          </a:p>
        </p:txBody>
      </p:sp>
    </p:spTree>
    <p:extLst>
      <p:ext uri="{BB962C8B-B14F-4D97-AF65-F5344CB8AC3E}">
        <p14:creationId xmlns:p14="http://schemas.microsoft.com/office/powerpoint/2010/main" val="1321936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63574"/>
          </a:xfrm>
        </p:spPr>
        <p:txBody>
          <a:bodyPr/>
          <a:lstStyle/>
          <a:p>
            <a:r>
              <a:rPr lang="en-US" dirty="0" smtClean="0"/>
              <a:t>What does it say?</a:t>
            </a:r>
            <a:endParaRPr lang="en-US" dirty="0"/>
          </a:p>
        </p:txBody>
      </p:sp>
      <p:sp>
        <p:nvSpPr>
          <p:cNvPr id="3" name="Content Placeholder 2"/>
          <p:cNvSpPr>
            <a:spLocks noGrp="1"/>
          </p:cNvSpPr>
          <p:nvPr>
            <p:ph idx="1"/>
          </p:nvPr>
        </p:nvSpPr>
        <p:spPr>
          <a:xfrm>
            <a:off x="628650" y="1482725"/>
            <a:ext cx="7886700" cy="2632075"/>
          </a:xfrm>
        </p:spPr>
        <p:txBody>
          <a:bodyPr>
            <a:normAutofit fontScale="92500" lnSpcReduction="10000"/>
          </a:bodyPr>
          <a:lstStyle/>
          <a:p>
            <a:pPr marL="0" indent="0">
              <a:buNone/>
            </a:pPr>
            <a:r>
              <a:rPr lang="en-US" altLang="en-US" dirty="0" smtClean="0"/>
              <a:t>V. </a:t>
            </a:r>
            <a:r>
              <a:rPr lang="en-US" altLang="en-US" dirty="0"/>
              <a:t>Removing Obstacles To Investigating </a:t>
            </a:r>
            <a:r>
              <a:rPr lang="en-US" altLang="en-US" dirty="0" smtClean="0"/>
              <a:t>Terrorism</a:t>
            </a:r>
          </a:p>
          <a:p>
            <a:pPr lvl="1"/>
            <a:r>
              <a:rPr lang="en-US" altLang="en-US" dirty="0"/>
              <a:t>Requires DNA samples of terrorists to be collected and put on file in a database of violent criminals </a:t>
            </a:r>
            <a:endParaRPr lang="en-US" altLang="en-US" dirty="0" smtClean="0"/>
          </a:p>
          <a:p>
            <a:pPr lvl="1"/>
            <a:r>
              <a:rPr lang="en-US" altLang="en-US" dirty="0"/>
              <a:t>Allows government officials access to educational records without a court order </a:t>
            </a:r>
            <a:r>
              <a:rPr lang="en-US" altLang="en-US" dirty="0" smtClean="0"/>
              <a:t>– your information is your privacy</a:t>
            </a:r>
            <a:r>
              <a:rPr lang="is-IS" altLang="en-US" dirty="0" smtClean="0"/>
              <a:t>…does this violate the right to privacy? </a:t>
            </a:r>
            <a:r>
              <a:rPr lang="en-US" altLang="en-US" dirty="0" smtClean="0"/>
              <a:t>O</a:t>
            </a:r>
            <a:r>
              <a:rPr lang="is-IS" altLang="en-US" dirty="0" smtClean="0"/>
              <a:t>r is it necessary for the proteciton of the people of the United States? </a:t>
            </a:r>
            <a:endParaRPr lang="en-US" altLang="en-US" dirty="0"/>
          </a:p>
          <a:p>
            <a:pPr marL="0" indent="0">
              <a:buNone/>
            </a:pPr>
            <a:r>
              <a:rPr lang="en-US" altLang="en-US" dirty="0" smtClean="0"/>
              <a:t>VI. </a:t>
            </a:r>
            <a:r>
              <a:rPr lang="en-US" altLang="en-US" dirty="0"/>
              <a:t>Providing for Victims of Terrorism, Public Safety Officers, and Their </a:t>
            </a:r>
            <a:r>
              <a:rPr lang="en-US" altLang="en-US" dirty="0" smtClean="0"/>
              <a:t>Families</a:t>
            </a:r>
          </a:p>
          <a:p>
            <a:pPr lvl="1"/>
            <a:r>
              <a:rPr lang="en-US" altLang="en-US" dirty="0"/>
              <a:t>Public safety officers, involved after an act of terrorism, are provided benefit programs and given official expedited payments. </a:t>
            </a:r>
            <a:endParaRPr lang="en-US" altLang="en-US" dirty="0" smtClean="0"/>
          </a:p>
          <a:p>
            <a:pPr lvl="1"/>
            <a:r>
              <a:rPr lang="en-US" altLang="en-US" dirty="0"/>
              <a:t>Gives compensation and assistance to victims of acts of terrorism </a:t>
            </a:r>
            <a:endParaRPr lang="en-US" altLang="en-US" dirty="0" smtClean="0"/>
          </a:p>
          <a:p>
            <a:endParaRPr lang="en-US" altLang="en-US" dirty="0" smtClean="0"/>
          </a:p>
          <a:p>
            <a:pPr marL="457200" lvl="1" indent="0">
              <a:buNone/>
            </a:pPr>
            <a:endParaRPr lang="en-US" altLang="en-US" dirty="0" smtClean="0"/>
          </a:p>
          <a:p>
            <a:pPr marL="457200" lvl="1" indent="0">
              <a:buNone/>
            </a:pPr>
            <a:endParaRPr lang="en-US" altLang="en-US" dirty="0"/>
          </a:p>
          <a:p>
            <a:pPr lvl="1"/>
            <a:endParaRPr lang="en-US" altLang="en-US" sz="1100" dirty="0"/>
          </a:p>
          <a:p>
            <a:pPr lvl="1"/>
            <a:endParaRPr lang="en-US" altLang="en-US" dirty="0" smtClean="0"/>
          </a:p>
          <a:p>
            <a:pPr lvl="1"/>
            <a:endParaRPr lang="en-US" dirty="0"/>
          </a:p>
        </p:txBody>
      </p:sp>
    </p:spTree>
    <p:extLst>
      <p:ext uri="{BB962C8B-B14F-4D97-AF65-F5344CB8AC3E}">
        <p14:creationId xmlns:p14="http://schemas.microsoft.com/office/powerpoint/2010/main" val="348076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say?</a:t>
            </a:r>
            <a:endParaRPr lang="en-US" dirty="0"/>
          </a:p>
        </p:txBody>
      </p:sp>
      <p:sp>
        <p:nvSpPr>
          <p:cNvPr id="3" name="Content Placeholder 2"/>
          <p:cNvSpPr>
            <a:spLocks noGrp="1"/>
          </p:cNvSpPr>
          <p:nvPr>
            <p:ph idx="1"/>
          </p:nvPr>
        </p:nvSpPr>
        <p:spPr>
          <a:xfrm>
            <a:off x="628650" y="1825625"/>
            <a:ext cx="7886700" cy="2874963"/>
          </a:xfrm>
        </p:spPr>
        <p:txBody>
          <a:bodyPr>
            <a:normAutofit fontScale="92500" lnSpcReduction="10000"/>
          </a:bodyPr>
          <a:lstStyle/>
          <a:p>
            <a:pPr marL="0" indent="0">
              <a:buNone/>
            </a:pPr>
            <a:r>
              <a:rPr lang="en-US" altLang="en-US" dirty="0" smtClean="0"/>
              <a:t>VII. </a:t>
            </a:r>
            <a:r>
              <a:rPr lang="en-US" altLang="en-US" dirty="0"/>
              <a:t>Increased Information Sharing for Critical Infrastructure </a:t>
            </a:r>
            <a:r>
              <a:rPr lang="en-US" altLang="en-US" dirty="0" smtClean="0"/>
              <a:t>Protection</a:t>
            </a:r>
          </a:p>
          <a:p>
            <a:pPr lvl="1"/>
            <a:r>
              <a:rPr lang="en-US" altLang="en-US" dirty="0"/>
              <a:t>Allows federal, state, and local law enforcement agencies to share information that enhance the investigation and prosecution abilities against terrorist conspiracies and activities </a:t>
            </a:r>
            <a:endParaRPr lang="en-US" altLang="en-US" dirty="0" smtClean="0"/>
          </a:p>
          <a:p>
            <a:pPr marL="0" indent="0">
              <a:buNone/>
            </a:pPr>
            <a:r>
              <a:rPr lang="en-US" altLang="en-US" dirty="0" smtClean="0"/>
              <a:t>VIII. </a:t>
            </a:r>
            <a:r>
              <a:rPr lang="en-US" altLang="en-US" dirty="0"/>
              <a:t>Strengthening the Criminal Laws Against </a:t>
            </a:r>
            <a:r>
              <a:rPr lang="en-US" altLang="en-US" dirty="0" smtClean="0"/>
              <a:t>Terrorism</a:t>
            </a:r>
          </a:p>
          <a:p>
            <a:pPr>
              <a:lnSpc>
                <a:spcPct val="80000"/>
              </a:lnSpc>
            </a:pPr>
            <a:r>
              <a:rPr lang="en-US" altLang="en-US" sz="2400" dirty="0"/>
              <a:t>Creates new crime of “domestic terrorism” </a:t>
            </a:r>
            <a:r>
              <a:rPr lang="en-US" altLang="en-US" sz="1200" dirty="0"/>
              <a:t>(sec 801-802)</a:t>
            </a:r>
          </a:p>
          <a:p>
            <a:pPr lvl="1">
              <a:lnSpc>
                <a:spcPct val="80000"/>
              </a:lnSpc>
            </a:pPr>
            <a:r>
              <a:rPr lang="en-US" altLang="en-US" sz="2000" dirty="0"/>
              <a:t>Terrorist acts against mass transportation vehicles, ferries, employees, passengers, or operating systems </a:t>
            </a:r>
          </a:p>
          <a:p>
            <a:pPr lvl="1"/>
            <a:r>
              <a:rPr lang="en-US" altLang="en-US" dirty="0"/>
              <a:t>Expands maximum penalties for terrorist crimes, attempts, and conspiracies </a:t>
            </a:r>
            <a:r>
              <a:rPr lang="en-US" altLang="en-US" dirty="0" smtClean="0"/>
              <a:t>or chemical weapons or warfare</a:t>
            </a:r>
            <a:r>
              <a:rPr lang="en-US" altLang="en-US" dirty="0"/>
              <a:t/>
            </a:r>
            <a:br>
              <a:rPr lang="en-US" altLang="en-US" dirty="0"/>
            </a:br>
            <a:endParaRPr lang="en-US" altLang="en-US" dirty="0" smtClean="0"/>
          </a:p>
          <a:p>
            <a:pPr marL="457200" lvl="1" indent="0">
              <a:buNone/>
            </a:pPr>
            <a:endParaRPr lang="en-US" altLang="en-US" dirty="0"/>
          </a:p>
          <a:p>
            <a:pPr lvl="1"/>
            <a:endParaRPr lang="en-US" altLang="en-US" sz="1100" dirty="0"/>
          </a:p>
          <a:p>
            <a:pPr lvl="1"/>
            <a:endParaRPr lang="en-US" altLang="en-US" dirty="0" smtClean="0"/>
          </a:p>
          <a:p>
            <a:pPr lvl="1"/>
            <a:endParaRPr lang="en-US" dirty="0"/>
          </a:p>
        </p:txBody>
      </p:sp>
    </p:spTree>
    <p:extLst>
      <p:ext uri="{BB962C8B-B14F-4D97-AF65-F5344CB8AC3E}">
        <p14:creationId xmlns:p14="http://schemas.microsoft.com/office/powerpoint/2010/main" val="3646129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say?</a:t>
            </a:r>
            <a:endParaRPr lang="en-US" dirty="0"/>
          </a:p>
        </p:txBody>
      </p:sp>
      <p:sp>
        <p:nvSpPr>
          <p:cNvPr id="3" name="Content Placeholder 2"/>
          <p:cNvSpPr>
            <a:spLocks noGrp="1"/>
          </p:cNvSpPr>
          <p:nvPr>
            <p:ph idx="1"/>
          </p:nvPr>
        </p:nvSpPr>
        <p:spPr/>
        <p:txBody>
          <a:bodyPr>
            <a:normAutofit/>
          </a:bodyPr>
          <a:lstStyle/>
          <a:p>
            <a:pPr marL="0" indent="0">
              <a:buNone/>
            </a:pPr>
            <a:r>
              <a:rPr lang="en-US" altLang="en-US" dirty="0" smtClean="0"/>
              <a:t>IX. </a:t>
            </a:r>
            <a:r>
              <a:rPr lang="en-US" altLang="en-US" dirty="0"/>
              <a:t>Improved </a:t>
            </a:r>
            <a:r>
              <a:rPr lang="en-US" altLang="en-US" dirty="0" smtClean="0"/>
              <a:t>Intelligence</a:t>
            </a:r>
          </a:p>
          <a:p>
            <a:pPr lvl="1">
              <a:lnSpc>
                <a:spcPct val="80000"/>
              </a:lnSpc>
            </a:pPr>
            <a:r>
              <a:rPr lang="en-US" altLang="en-US" dirty="0"/>
              <a:t>Permits sharing of information from the CIA to the Justice Department </a:t>
            </a:r>
            <a:endParaRPr lang="en-US" altLang="en-US" sz="1200" dirty="0"/>
          </a:p>
          <a:p>
            <a:pPr lvl="1">
              <a:lnSpc>
                <a:spcPct val="80000"/>
              </a:lnSpc>
            </a:pPr>
            <a:r>
              <a:rPr lang="en-US" altLang="en-US" dirty="0"/>
              <a:t>Makes officers and employees of the intelligence community “mini-CIA” to investigate </a:t>
            </a:r>
            <a:r>
              <a:rPr lang="en-US" altLang="en-US" dirty="0" smtClean="0"/>
              <a:t>terrorism</a:t>
            </a:r>
          </a:p>
          <a:p>
            <a:pPr marL="0" indent="0">
              <a:lnSpc>
                <a:spcPct val="80000"/>
              </a:lnSpc>
              <a:buNone/>
            </a:pPr>
            <a:r>
              <a:rPr lang="en-US" altLang="en-US" dirty="0" smtClean="0"/>
              <a:t>X. Miscellaneous</a:t>
            </a:r>
          </a:p>
          <a:p>
            <a:r>
              <a:rPr lang="en-US" altLang="en-US" dirty="0"/>
              <a:t>Creates grants to aid in first responder assistance (improved equipment and training) </a:t>
            </a:r>
            <a:endParaRPr lang="en-US" altLang="en-US" sz="1200" dirty="0"/>
          </a:p>
          <a:p>
            <a:r>
              <a:rPr lang="en-US" altLang="en-US" dirty="0"/>
              <a:t>Sets up protections of our critical infrastructures</a:t>
            </a:r>
            <a:endParaRPr lang="en-US" altLang="en-US" dirty="0" smtClean="0"/>
          </a:p>
          <a:p>
            <a:pPr marL="0" indent="0">
              <a:lnSpc>
                <a:spcPct val="80000"/>
              </a:lnSpc>
              <a:buNone/>
            </a:pPr>
            <a:endParaRPr lang="en-US" altLang="en-US" dirty="0" smtClean="0"/>
          </a:p>
          <a:p>
            <a:pPr marL="0" indent="0">
              <a:buNone/>
            </a:pPr>
            <a:r>
              <a:rPr lang="en-US" altLang="en-US" dirty="0" smtClean="0"/>
              <a:t>  </a:t>
            </a:r>
            <a:r>
              <a:rPr lang="en-US" altLang="en-US" dirty="0"/>
              <a:t/>
            </a:r>
            <a:br>
              <a:rPr lang="en-US" altLang="en-US" dirty="0"/>
            </a:br>
            <a:endParaRPr lang="en-US" altLang="en-US" dirty="0" smtClean="0"/>
          </a:p>
          <a:p>
            <a:pPr marL="457200" lvl="1" indent="0">
              <a:buNone/>
            </a:pPr>
            <a:endParaRPr lang="en-US" altLang="en-US" dirty="0"/>
          </a:p>
          <a:p>
            <a:pPr lvl="1"/>
            <a:endParaRPr lang="en-US" altLang="en-US" sz="1100" dirty="0"/>
          </a:p>
          <a:p>
            <a:pPr lvl="1"/>
            <a:endParaRPr lang="en-US" altLang="en-US" dirty="0" smtClean="0"/>
          </a:p>
          <a:p>
            <a:pPr lvl="1"/>
            <a:endParaRPr lang="en-US" dirty="0"/>
          </a:p>
        </p:txBody>
      </p:sp>
    </p:spTree>
    <p:extLst>
      <p:ext uri="{BB962C8B-B14F-4D97-AF65-F5344CB8AC3E}">
        <p14:creationId xmlns:p14="http://schemas.microsoft.com/office/powerpoint/2010/main" val="190777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TotalTime>
  <Words>2010</Words>
  <Application>Microsoft Macintosh PowerPoint</Application>
  <PresentationFormat>On-screen Show (4:3)</PresentationFormat>
  <Paragraphs>129</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Calibri Light</vt:lpstr>
      <vt:lpstr>Wingdings</vt:lpstr>
      <vt:lpstr>Arial</vt:lpstr>
      <vt:lpstr>Office Theme</vt:lpstr>
      <vt:lpstr>The Patriot Act</vt:lpstr>
      <vt:lpstr>DIRECTIONS:</vt:lpstr>
      <vt:lpstr>USA PATRIOT Act of 2001 </vt:lpstr>
      <vt:lpstr>Now we are going to look a little into the specifics of the Patriot Act and what it does/allows the government to do</vt:lpstr>
      <vt:lpstr>What does it say?</vt:lpstr>
      <vt:lpstr>What does it say?</vt:lpstr>
      <vt:lpstr>What does it say?</vt:lpstr>
      <vt:lpstr>What does it say?</vt:lpstr>
      <vt:lpstr>What does it say?</vt:lpstr>
      <vt:lpstr>Patriot Act Since Passing</vt:lpstr>
      <vt:lpstr>Why have people had a problem with the Patriot Act? </vt:lpstr>
      <vt:lpstr>Myths/Realities</vt:lpstr>
      <vt:lpstr>Myths/Realities con’t</vt:lpstr>
      <vt:lpstr>Goals of Patriot Act</vt:lpstr>
      <vt:lpstr>Assignment 16 – ok that was a lot of background…but you NEEDED to know a little in order to do this next activity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Jessica Parfitt</dc:creator>
  <cp:lastModifiedBy>Microsoft Office User</cp:lastModifiedBy>
  <cp:revision>27</cp:revision>
  <cp:lastPrinted>2017-04-10T16:34:39Z</cp:lastPrinted>
  <dcterms:created xsi:type="dcterms:W3CDTF">2016-05-01T17:28:38Z</dcterms:created>
  <dcterms:modified xsi:type="dcterms:W3CDTF">2020-05-18T18:43:06Z</dcterms:modified>
</cp:coreProperties>
</file>