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01" r:id="rId2"/>
    <p:sldId id="302" r:id="rId3"/>
    <p:sldId id="256" r:id="rId4"/>
    <p:sldId id="298" r:id="rId5"/>
    <p:sldId id="299" r:id="rId6"/>
    <p:sldId id="285" r:id="rId7"/>
    <p:sldId id="286" r:id="rId8"/>
    <p:sldId id="287" r:id="rId9"/>
    <p:sldId id="289" r:id="rId10"/>
    <p:sldId id="290" r:id="rId11"/>
    <p:sldId id="292" r:id="rId12"/>
    <p:sldId id="295"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p:cViewPr varScale="1">
        <p:scale>
          <a:sx n="104" d="100"/>
          <a:sy n="104" d="100"/>
        </p:scale>
        <p:origin x="1344" y="20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E224ED-90AA-49A4-BE56-54CBB6AC7D48}" type="datetimeFigureOut">
              <a:rPr lang="en-US" smtClean="0"/>
              <a:t>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13656-A68B-4C46-9F81-44D548B8D00A}" type="slidenum">
              <a:rPr lang="en-US" smtClean="0"/>
              <a:t>‹#›</a:t>
            </a:fld>
            <a:endParaRPr lang="en-US"/>
          </a:p>
        </p:txBody>
      </p:sp>
    </p:spTree>
    <p:extLst>
      <p:ext uri="{BB962C8B-B14F-4D97-AF65-F5344CB8AC3E}">
        <p14:creationId xmlns:p14="http://schemas.microsoft.com/office/powerpoint/2010/main" val="2948425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6D76A6-0D84-4EDE-964F-634F4D28A17D}" type="slidenum">
              <a:rPr lang="en-US" altLang="en-US"/>
              <a:pPr/>
              <a:t>6</a:t>
            </a:fld>
            <a:endParaRPr lang="en-US" alt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4339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6CDBE4-EE8C-410F-8500-AD59A91FC77C}" type="slidenum">
              <a:rPr lang="en-US" altLang="en-US"/>
              <a:pPr/>
              <a:t>7</a:t>
            </a:fld>
            <a:endParaRPr lang="en-US" alt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95272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0A1EF-6526-46F3-9F3E-B343838C5373}" type="slidenum">
              <a:rPr lang="en-US" altLang="en-US"/>
              <a:pPr/>
              <a:t>8</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71323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2D07D8-624D-47E6-B7FC-D2C45D463ED7}" type="slidenum">
              <a:rPr lang="en-US" altLang="en-US"/>
              <a:pPr/>
              <a:t>9</a:t>
            </a:fld>
            <a:endParaRPr lang="en-US" alt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85824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2DA8A3-C555-489B-85D9-EFED06F988FA}" type="slidenum">
              <a:rPr lang="en-US" altLang="en-US"/>
              <a:pPr/>
              <a:t>10</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96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C485B-E869-4CA9-B843-D20B1EC45C6B}" type="slidenum">
              <a:rPr lang="en-US" altLang="en-US"/>
              <a:pPr/>
              <a:t>11</a:t>
            </a:fld>
            <a:endParaRPr lang="en-US" alt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3553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96EC9-FE90-4A8A-9689-C77AF66C1695}" type="slidenum">
              <a:rPr lang="en-US" altLang="en-US"/>
              <a:pPr/>
              <a:t>12</a:t>
            </a:fld>
            <a:endParaRPr lang="en-US"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12039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A5470B-9F01-4661-AB86-EDD08F310A62}"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676627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5470B-9F01-4661-AB86-EDD08F310A62}"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737475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5470B-9F01-4661-AB86-EDD08F310A62}"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26179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5470B-9F01-4661-AB86-EDD08F310A62}"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14844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A5470B-9F01-4661-AB86-EDD08F310A62}" type="datetimeFigureOut">
              <a:rPr lang="en-US" smtClean="0"/>
              <a:t>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38176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A5470B-9F01-4661-AB86-EDD08F310A62}" type="datetimeFigureOut">
              <a:rPr lang="en-US" smtClean="0"/>
              <a:t>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71421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A5470B-9F01-4661-AB86-EDD08F310A62}" type="datetimeFigureOut">
              <a:rPr lang="en-US" smtClean="0"/>
              <a:t>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3314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A5470B-9F01-4661-AB86-EDD08F310A62}" type="datetimeFigureOut">
              <a:rPr lang="en-US" smtClean="0"/>
              <a:t>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4595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5470B-9F01-4661-AB86-EDD08F310A62}" type="datetimeFigureOut">
              <a:rPr lang="en-US" smtClean="0"/>
              <a:t>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63781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5470B-9F01-4661-AB86-EDD08F310A62}" type="datetimeFigureOut">
              <a:rPr lang="en-US" smtClean="0"/>
              <a:t>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164703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5470B-9F01-4661-AB86-EDD08F310A62}" type="datetimeFigureOut">
              <a:rPr lang="en-US" smtClean="0"/>
              <a:t>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0F70D0-62A9-4374-91A8-6CA55DEF0D55}" type="slidenum">
              <a:rPr lang="en-US" smtClean="0"/>
              <a:t>‹#›</a:t>
            </a:fld>
            <a:endParaRPr lang="en-US"/>
          </a:p>
        </p:txBody>
      </p:sp>
    </p:spTree>
    <p:extLst>
      <p:ext uri="{BB962C8B-B14F-4D97-AF65-F5344CB8AC3E}">
        <p14:creationId xmlns:p14="http://schemas.microsoft.com/office/powerpoint/2010/main" val="6126479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9A5470B-9F01-4661-AB86-EDD08F310A62}" type="datetimeFigureOut">
              <a:rPr lang="en-US" smtClean="0"/>
              <a:t>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0F70D0-62A9-4374-91A8-6CA55DEF0D55}" type="slidenum">
              <a:rPr lang="en-US" smtClean="0"/>
              <a:t>‹#›</a:t>
            </a:fld>
            <a:endParaRPr lang="en-US"/>
          </a:p>
        </p:txBody>
      </p:sp>
    </p:spTree>
    <p:extLst>
      <p:ext uri="{BB962C8B-B14F-4D97-AF65-F5344CB8AC3E}">
        <p14:creationId xmlns:p14="http://schemas.microsoft.com/office/powerpoint/2010/main" val="1942575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nlsnnhn3VW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h6MNnvoD3J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 with this crash course video</a:t>
            </a:r>
            <a:endParaRPr lang="en-US" dirty="0"/>
          </a:p>
        </p:txBody>
      </p:sp>
      <p:sp>
        <p:nvSpPr>
          <p:cNvPr id="3" name="Content Placeholder 2"/>
          <p:cNvSpPr>
            <a:spLocks noGrp="1"/>
          </p:cNvSpPr>
          <p:nvPr>
            <p:ph idx="1"/>
          </p:nvPr>
        </p:nvSpPr>
        <p:spPr>
          <a:xfrm>
            <a:off x="628650" y="1825625"/>
            <a:ext cx="7886700" cy="3051175"/>
          </a:xfrm>
        </p:spPr>
        <p:txBody>
          <a:bodyPr>
            <a:normAutofit fontScale="92500" lnSpcReduction="10000"/>
          </a:bodyPr>
          <a:lstStyle/>
          <a:p>
            <a:pPr marL="0" indent="0">
              <a:buNone/>
            </a:pPr>
            <a:r>
              <a:rPr lang="en-US" sz="1600" dirty="0" smtClean="0"/>
              <a:t>The first 5 minutes or so talk about George W. Bush and his presidency. DO NOT skip over it, it provides for good background knowledge. When John Greene starts reading the letter, REALLY REALLY start to pay attention!!!!! You don’t have to answer anything for the video, just pay attention</a:t>
            </a:r>
            <a:r>
              <a:rPr lang="is-IS" sz="1600" dirty="0" smtClean="0"/>
              <a:t>…you will need the information to help you understand the rest of this PowerPoint.</a:t>
            </a: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r>
              <a:rPr lang="en-US" sz="1600" dirty="0" smtClean="0">
                <a:hlinkClick r:id="rId2"/>
              </a:rPr>
              <a:t>https://www.youtube.com/watch?v=nlsnnhn3VWE</a:t>
            </a:r>
            <a:endParaRPr lang="en-US" sz="1600" dirty="0" smtClean="0"/>
          </a:p>
          <a:p>
            <a:pPr marL="0" indent="0">
              <a:buNone/>
            </a:pPr>
            <a:endParaRPr lang="en-US" sz="1600" dirty="0"/>
          </a:p>
          <a:p>
            <a:pPr marL="0" indent="0">
              <a:buNone/>
            </a:pPr>
            <a:endParaRPr lang="en-US" sz="1600" dirty="0" smtClean="0"/>
          </a:p>
          <a:p>
            <a:pPr marL="0" indent="0">
              <a:buNone/>
            </a:pPr>
            <a:r>
              <a:rPr lang="en-US" sz="1600" dirty="0" smtClean="0"/>
              <a:t>If you can’t get to the video from this link, go to YouTube and search Terrorism crash course. It is the video titled “Terrorism, War, and Bush 43” uploaded by </a:t>
            </a:r>
            <a:r>
              <a:rPr lang="en-US" sz="1600" dirty="0" err="1" smtClean="0"/>
              <a:t>CrashCourse</a:t>
            </a:r>
            <a:r>
              <a:rPr lang="en-US" sz="1600" dirty="0"/>
              <a:t> </a:t>
            </a:r>
            <a:r>
              <a:rPr lang="en-US" sz="1600" dirty="0" smtClean="0"/>
              <a:t>(15 min 27 seconds). </a:t>
            </a:r>
          </a:p>
        </p:txBody>
      </p:sp>
    </p:spTree>
    <p:extLst>
      <p:ext uri="{BB962C8B-B14F-4D97-AF65-F5344CB8AC3E}">
        <p14:creationId xmlns:p14="http://schemas.microsoft.com/office/powerpoint/2010/main" val="175886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Autofit/>
          </a:bodyPr>
          <a:lstStyle/>
          <a:p>
            <a:r>
              <a:rPr lang="en-US" altLang="en-US" sz="2000" b="1" u="sng" dirty="0"/>
              <a:t/>
            </a:r>
            <a:br>
              <a:rPr lang="en-US" altLang="en-US" sz="2000" b="1" u="sng" dirty="0"/>
            </a:br>
            <a:r>
              <a:rPr lang="en-US" altLang="en-US" sz="2000" b="1" u="sng" dirty="0"/>
              <a:t/>
            </a:r>
            <a:br>
              <a:rPr lang="en-US" altLang="en-US" sz="2000" b="1" u="sng" dirty="0"/>
            </a:br>
            <a:r>
              <a:rPr lang="en-US" altLang="en-US" sz="2000" b="1" u="sng" dirty="0" smtClean="0"/>
              <a:t>Central Intelligence Agency (CIA) </a:t>
            </a:r>
            <a:r>
              <a:rPr lang="en-US" altLang="en-US" sz="2000" b="1" u="sng" dirty="0"/>
              <a:t>Counterterrorist </a:t>
            </a:r>
            <a:r>
              <a:rPr lang="en-US" altLang="en-US" sz="2000" b="1" u="sng" dirty="0" smtClean="0"/>
              <a:t>Center: (The CIA is a section in the federal government that deals with gathering, processing, and analyzing national security information not just in the US but around the world. </a:t>
            </a:r>
            <a:endParaRPr lang="en-US" altLang="en-US" sz="2000" b="1" u="sng" dirty="0"/>
          </a:p>
        </p:txBody>
      </p:sp>
      <p:sp>
        <p:nvSpPr>
          <p:cNvPr id="55299" name="Rectangle 3"/>
          <p:cNvSpPr>
            <a:spLocks noGrp="1" noChangeArrowheads="1"/>
          </p:cNvSpPr>
          <p:nvPr>
            <p:ph idx="1"/>
          </p:nvPr>
        </p:nvSpPr>
        <p:spPr>
          <a:xfrm>
            <a:off x="685800" y="2209800"/>
            <a:ext cx="7772400" cy="4114800"/>
          </a:xfrm>
        </p:spPr>
        <p:txBody>
          <a:bodyPr>
            <a:normAutofit/>
          </a:bodyPr>
          <a:lstStyle/>
          <a:p>
            <a:pPr marL="0" indent="0">
              <a:buNone/>
            </a:pPr>
            <a:r>
              <a:rPr lang="en-US" altLang="en-US" sz="1800" dirty="0" smtClean="0">
                <a:cs typeface="Times New Roman" panose="02020603050405020304" pitchFamily="18" charset="0"/>
              </a:rPr>
              <a:t>Their definition: </a:t>
            </a:r>
            <a:r>
              <a:rPr lang="en-US" altLang="en-US" sz="1800" dirty="0" smtClean="0">
                <a:cs typeface="Times New Roman" panose="02020603050405020304" pitchFamily="18" charset="0"/>
              </a:rPr>
              <a:t>“It </a:t>
            </a:r>
            <a:r>
              <a:rPr lang="en-US" altLang="en-US" sz="1800" dirty="0">
                <a:cs typeface="Times New Roman" panose="02020603050405020304" pitchFamily="18" charset="0"/>
              </a:rPr>
              <a:t>is premeditated—planned in advance, rather than an impulsive act of rage.  It is political—not </a:t>
            </a:r>
            <a:r>
              <a:rPr lang="en-US" altLang="en-US" sz="1800" dirty="0" smtClean="0">
                <a:cs typeface="Times New Roman" panose="02020603050405020304" pitchFamily="18" charset="0"/>
              </a:rPr>
              <a:t>criminal </a:t>
            </a:r>
            <a:r>
              <a:rPr lang="en-US" altLang="en-US" sz="1800" dirty="0">
                <a:cs typeface="Times New Roman" panose="02020603050405020304" pitchFamily="18" charset="0"/>
              </a:rPr>
              <a:t>like the violence that groups such as the mafia use to get </a:t>
            </a:r>
            <a:r>
              <a:rPr lang="en-US" altLang="en-US" sz="1800" dirty="0" smtClean="0">
                <a:cs typeface="Times New Roman" panose="02020603050405020304" pitchFamily="18" charset="0"/>
              </a:rPr>
              <a:t>money</a:t>
            </a:r>
            <a:r>
              <a:rPr lang="is-IS" altLang="en-US" sz="1800" dirty="0" smtClean="0">
                <a:cs typeface="Times New Roman" panose="02020603050405020304" pitchFamily="18" charset="0"/>
              </a:rPr>
              <a:t>….</a:t>
            </a:r>
            <a:r>
              <a:rPr lang="en-US" altLang="en-US" sz="1800" dirty="0" smtClean="0">
                <a:cs typeface="Times New Roman" panose="02020603050405020304" pitchFamily="18" charset="0"/>
              </a:rPr>
              <a:t> </a:t>
            </a:r>
            <a:r>
              <a:rPr lang="en-US" altLang="en-US" sz="1800" dirty="0">
                <a:cs typeface="Times New Roman" panose="02020603050405020304" pitchFamily="18" charset="0"/>
              </a:rPr>
              <a:t>but </a:t>
            </a:r>
            <a:r>
              <a:rPr lang="en-US" altLang="en-US" sz="1800" dirty="0" smtClean="0">
                <a:cs typeface="Times New Roman" panose="02020603050405020304" pitchFamily="18" charset="0"/>
              </a:rPr>
              <a:t>more designed </a:t>
            </a:r>
            <a:r>
              <a:rPr lang="en-US" altLang="en-US" sz="1800" dirty="0">
                <a:cs typeface="Times New Roman" panose="02020603050405020304" pitchFamily="18" charset="0"/>
              </a:rPr>
              <a:t>to change the existing political order.  It is aimed at civilians—not at military targets or combat-ready troops.  It is carried out by subnational groups—not by the army of a country</a:t>
            </a:r>
            <a:r>
              <a:rPr lang="en-US" altLang="en-US" sz="1800" dirty="0" smtClean="0">
                <a:cs typeface="Times New Roman" panose="02020603050405020304" pitchFamily="18" charset="0"/>
              </a:rPr>
              <a:t>.”</a:t>
            </a:r>
          </a:p>
          <a:p>
            <a:pPr marL="0" indent="0">
              <a:buNone/>
            </a:pPr>
            <a:endParaRPr lang="en-US" altLang="en-US" sz="1800" dirty="0">
              <a:cs typeface="Times New Roman" panose="02020603050405020304" pitchFamily="18" charset="0"/>
            </a:endParaRPr>
          </a:p>
          <a:p>
            <a:pPr marL="0" indent="0">
              <a:buNone/>
            </a:pPr>
            <a:r>
              <a:rPr lang="en-US" altLang="en-US" sz="1800" dirty="0" smtClean="0">
                <a:cs typeface="Times New Roman" panose="02020603050405020304" pitchFamily="18" charset="0"/>
              </a:rPr>
              <a:t>Their key words are premeditated, political, civilians, subnational groups.</a:t>
            </a:r>
            <a:endParaRPr lang="en-US" altLang="en-US" sz="1800" dirty="0">
              <a:cs typeface="Times New Roman" panose="02020603050405020304" pitchFamily="18" charset="0"/>
            </a:endParaRPr>
          </a:p>
        </p:txBody>
      </p:sp>
    </p:spTree>
    <p:extLst>
      <p:ext uri="{BB962C8B-B14F-4D97-AF65-F5344CB8AC3E}">
        <p14:creationId xmlns:p14="http://schemas.microsoft.com/office/powerpoint/2010/main" val="2432123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85800" y="381000"/>
            <a:ext cx="7772400" cy="1143000"/>
          </a:xfrm>
        </p:spPr>
        <p:txBody>
          <a:bodyPr>
            <a:noAutofit/>
          </a:bodyPr>
          <a:lstStyle/>
          <a:p>
            <a:r>
              <a:rPr lang="en-US" altLang="en-US" sz="2400" b="1" u="sng" dirty="0"/>
              <a:t/>
            </a:r>
            <a:br>
              <a:rPr lang="en-US" altLang="en-US" sz="2400" b="1" u="sng" dirty="0"/>
            </a:br>
            <a:r>
              <a:rPr lang="en-US" altLang="en-US" sz="2400" b="1" u="sng" dirty="0"/>
              <a:t>Arab Convention for the Suppression of Terrorism, </a:t>
            </a:r>
            <a:r>
              <a:rPr lang="en-US" altLang="en-US" sz="2400" b="1" u="sng" dirty="0" smtClean="0"/>
              <a:t>1998: (an organization adopted by the League of Arab States in order to try and combat terrorism on their soils)</a:t>
            </a:r>
            <a:endParaRPr lang="en-US" altLang="en-US" sz="2400" b="1" u="sng" dirty="0"/>
          </a:p>
        </p:txBody>
      </p:sp>
      <p:sp>
        <p:nvSpPr>
          <p:cNvPr id="112643" name="Rectangle 3"/>
          <p:cNvSpPr>
            <a:spLocks noGrp="1" noChangeArrowheads="1"/>
          </p:cNvSpPr>
          <p:nvPr>
            <p:ph idx="1"/>
          </p:nvPr>
        </p:nvSpPr>
        <p:spPr>
          <a:xfrm>
            <a:off x="457200" y="1905000"/>
            <a:ext cx="8229600" cy="4114800"/>
          </a:xfrm>
        </p:spPr>
        <p:txBody>
          <a:bodyPr>
            <a:normAutofit/>
          </a:bodyPr>
          <a:lstStyle/>
          <a:p>
            <a:pPr marL="0" indent="0">
              <a:buNone/>
            </a:pPr>
            <a:r>
              <a:rPr lang="en-US" altLang="en-US" sz="1800" dirty="0" smtClean="0"/>
              <a:t>Their definition: Terrorism is “Any </a:t>
            </a:r>
            <a:r>
              <a:rPr lang="en-US" altLang="en-US" sz="1800" dirty="0"/>
              <a:t>act or threat of violence, whatever its motives or purposes, that occurs in the </a:t>
            </a:r>
            <a:r>
              <a:rPr lang="en-US" altLang="en-US" sz="1800" dirty="0" smtClean="0"/>
              <a:t>advancement/gain </a:t>
            </a:r>
            <a:r>
              <a:rPr lang="en-US" altLang="en-US" sz="1800" dirty="0"/>
              <a:t>of an individual or collective criminal agenda and seeking to </a:t>
            </a:r>
            <a:r>
              <a:rPr lang="en-US" altLang="en-US" sz="1800" dirty="0" smtClean="0"/>
              <a:t>create</a:t>
            </a:r>
            <a:r>
              <a:rPr lang="en-US" altLang="en-US" sz="1800" dirty="0" smtClean="0"/>
              <a:t> </a:t>
            </a:r>
            <a:r>
              <a:rPr lang="en-US" altLang="en-US" sz="1800" dirty="0"/>
              <a:t>panic among people, causing fear by harming them, or placing their lives, liberty or security in danger, or seeking to cause damage to the environment or to public or private installations or property or to occupying or seizing them, or seeking to jeopardize a national resources</a:t>
            </a:r>
            <a:r>
              <a:rPr lang="en-US" altLang="en-US" sz="1800" dirty="0" smtClean="0"/>
              <a:t>.”</a:t>
            </a:r>
          </a:p>
          <a:p>
            <a:pPr marL="0" indent="0">
              <a:buNone/>
            </a:pPr>
            <a:endParaRPr lang="en-US" altLang="en-US" sz="1800" dirty="0"/>
          </a:p>
          <a:p>
            <a:pPr marL="0" indent="0">
              <a:buNone/>
            </a:pPr>
            <a:r>
              <a:rPr lang="en-US" altLang="en-US" sz="1800" dirty="0" smtClean="0"/>
              <a:t>Their key words are violence, advancement, panic, fear, harming people by putting them in danger, cause damage to environment or public, jeopardize national resources. </a:t>
            </a:r>
            <a:endParaRPr lang="en-US" altLang="en-US" sz="1800" dirty="0"/>
          </a:p>
        </p:txBody>
      </p:sp>
    </p:spTree>
    <p:extLst>
      <p:ext uri="{BB962C8B-B14F-4D97-AF65-F5344CB8AC3E}">
        <p14:creationId xmlns:p14="http://schemas.microsoft.com/office/powerpoint/2010/main" val="3666446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Autofit/>
          </a:bodyPr>
          <a:lstStyle/>
          <a:p>
            <a:r>
              <a:rPr lang="en-US" altLang="en-US" sz="2000" b="1" u="sng" dirty="0"/>
              <a:t/>
            </a:r>
            <a:br>
              <a:rPr lang="en-US" altLang="en-US" sz="2000" b="1" u="sng" dirty="0"/>
            </a:br>
            <a:r>
              <a:rPr lang="en-US" altLang="en-US" sz="2000" b="1" u="sng" dirty="0" smtClean="0"/>
              <a:t>Government </a:t>
            </a:r>
            <a:r>
              <a:rPr lang="en-US" altLang="en-US" sz="2000" b="1" u="sng" dirty="0"/>
              <a:t>of India Prevention of Terrorism Act, </a:t>
            </a:r>
            <a:r>
              <a:rPr lang="en-US" altLang="en-US" sz="2000" b="1" u="sng" dirty="0" smtClean="0"/>
              <a:t>2002 (this was an act passed by the Indian government to strengthen anti – terrorism operations. This was in response to attacks carried out in India and the attack on their parliament/government). </a:t>
            </a:r>
            <a:endParaRPr lang="en-US" altLang="en-US" sz="2000" b="1" u="sng" dirty="0"/>
          </a:p>
        </p:txBody>
      </p:sp>
      <p:sp>
        <p:nvSpPr>
          <p:cNvPr id="111619" name="Rectangle 3"/>
          <p:cNvSpPr>
            <a:spLocks noGrp="1" noChangeArrowheads="1"/>
          </p:cNvSpPr>
          <p:nvPr>
            <p:ph idx="1"/>
          </p:nvPr>
        </p:nvSpPr>
        <p:spPr>
          <a:xfrm>
            <a:off x="685800" y="2438400"/>
            <a:ext cx="7772400" cy="4114800"/>
          </a:xfrm>
        </p:spPr>
        <p:txBody>
          <a:bodyPr/>
          <a:lstStyle/>
          <a:p>
            <a:pPr marL="0" indent="0">
              <a:buNone/>
            </a:pPr>
            <a:r>
              <a:rPr lang="en-US" altLang="en-US" dirty="0" smtClean="0"/>
              <a:t>India’s definition: Terrorism is Violence </a:t>
            </a:r>
            <a:r>
              <a:rPr lang="en-US" altLang="en-US" dirty="0"/>
              <a:t>with “intent to threaten the unity, integrity, security or sovereignty of India or to strike terror in the people or any section of the people</a:t>
            </a:r>
            <a:r>
              <a:rPr lang="en-US" altLang="en-US" dirty="0" smtClean="0"/>
              <a:t>”</a:t>
            </a:r>
          </a:p>
          <a:p>
            <a:pPr marL="0" indent="0">
              <a:buNone/>
            </a:pPr>
            <a:endParaRPr lang="en-US" altLang="en-US" dirty="0"/>
          </a:p>
          <a:p>
            <a:pPr marL="0" indent="0">
              <a:buNone/>
            </a:pPr>
            <a:r>
              <a:rPr lang="en-US" altLang="en-US" dirty="0" smtClean="0"/>
              <a:t>Their key words are India, threaten, violence, people. </a:t>
            </a:r>
            <a:endParaRPr lang="en-US" altLang="en-US" dirty="0"/>
          </a:p>
        </p:txBody>
      </p:sp>
    </p:spTree>
    <p:extLst>
      <p:ext uri="{BB962C8B-B14F-4D97-AF65-F5344CB8AC3E}">
        <p14:creationId xmlns:p14="http://schemas.microsoft.com/office/powerpoint/2010/main" val="3961477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answer (Assignment 10):</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a:pPr>
            <a:r>
              <a:rPr lang="en-US" sz="1400" dirty="0" smtClean="0"/>
              <a:t>After reading all of these definitions, what do they all seem to have in common? Give me a well thought out, complete sentences, couple sentence (about 3) answer. </a:t>
            </a:r>
          </a:p>
          <a:p>
            <a:pPr marL="457200" indent="-457200">
              <a:buFont typeface="+mj-lt"/>
              <a:buAutoNum type="arabicPeriod"/>
            </a:pPr>
            <a:r>
              <a:rPr lang="en-US" sz="1400" dirty="0" smtClean="0"/>
              <a:t>Since so many organizations have their own definitions of terrorism, how can this make it difficult to combat and counter terrorism? </a:t>
            </a:r>
          </a:p>
          <a:p>
            <a:pPr marL="457200" indent="-457200">
              <a:buFont typeface="+mj-lt"/>
              <a:buAutoNum type="arabicPeriod"/>
            </a:pPr>
            <a:r>
              <a:rPr lang="en-US" sz="1400" dirty="0" smtClean="0"/>
              <a:t>By understanding the nature of terrorism</a:t>
            </a:r>
            <a:r>
              <a:rPr lang="is-IS" sz="1400" dirty="0" smtClean="0"/>
              <a:t>…how can this help us defeat it? </a:t>
            </a:r>
          </a:p>
          <a:p>
            <a:pPr marL="457200" indent="-457200">
              <a:buFont typeface="+mj-lt"/>
              <a:buAutoNum type="arabicPeriod"/>
            </a:pPr>
            <a:r>
              <a:rPr lang="en-US" sz="1400" dirty="0" smtClean="0"/>
              <a:t>Our efforts to defeat terrorism has been called “The War on Terror.” Do you think this is an appropriate term? Why or why not? EXPLAIN. </a:t>
            </a:r>
          </a:p>
          <a:p>
            <a:pPr marL="457200" indent="-457200">
              <a:buFont typeface="+mj-lt"/>
              <a:buAutoNum type="arabicPeriod"/>
            </a:pPr>
            <a:r>
              <a:rPr lang="en-US" sz="1400" dirty="0" smtClean="0"/>
              <a:t>If you were a part of the government, how would you recommend that we respond to terrorism? </a:t>
            </a:r>
          </a:p>
          <a:p>
            <a:pPr marL="457200" indent="-457200">
              <a:buFont typeface="+mj-lt"/>
              <a:buAutoNum type="arabicPeriod"/>
            </a:pPr>
            <a:r>
              <a:rPr lang="en-US" sz="1400" dirty="0" smtClean="0"/>
              <a:t>Based off what you have read in the definitions in the previous slides, give me your OWN definition of terrorism. (How would YOU define it. Give me a well thought out definition, do NOT google a definition or just rearrange one from the ones above</a:t>
            </a:r>
            <a:r>
              <a:rPr lang="is-IS" sz="1400" dirty="0" smtClean="0"/>
              <a:t>…come up with your own. Think about it this way: </a:t>
            </a:r>
            <a:r>
              <a:rPr lang="en-US" sz="1400" dirty="0" smtClean="0"/>
              <a:t>In order for something to be considered terrorism what components do YOU think it would HAVE to have?)</a:t>
            </a:r>
          </a:p>
          <a:p>
            <a:pPr marL="457200" indent="-457200">
              <a:buFont typeface="+mj-lt"/>
              <a:buAutoNum type="arabicPeriod"/>
            </a:pPr>
            <a:endParaRPr lang="en-US" sz="1400" dirty="0" smtClean="0"/>
          </a:p>
          <a:p>
            <a:pPr marL="457200" indent="-457200">
              <a:buFont typeface="+mj-lt"/>
              <a:buAutoNum type="arabicPeriod"/>
            </a:pPr>
            <a:endParaRPr lang="en-US" sz="1400" dirty="0" smtClean="0"/>
          </a:p>
          <a:p>
            <a:pPr marL="457200" indent="-457200">
              <a:buFont typeface="+mj-lt"/>
              <a:buAutoNum type="arabicPeriod"/>
            </a:pPr>
            <a:endParaRPr lang="en-US" sz="1400" dirty="0" smtClean="0"/>
          </a:p>
          <a:p>
            <a:endParaRPr lang="en-US" sz="1400" dirty="0"/>
          </a:p>
        </p:txBody>
      </p:sp>
    </p:spTree>
    <p:extLst>
      <p:ext uri="{BB962C8B-B14F-4D97-AF65-F5344CB8AC3E}">
        <p14:creationId xmlns:p14="http://schemas.microsoft.com/office/powerpoint/2010/main" val="981050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watch this video!</a:t>
            </a:r>
            <a:endParaRPr lang="en-US" dirty="0"/>
          </a:p>
        </p:txBody>
      </p:sp>
      <p:sp>
        <p:nvSpPr>
          <p:cNvPr id="3" name="Content Placeholder 2"/>
          <p:cNvSpPr>
            <a:spLocks noGrp="1"/>
          </p:cNvSpPr>
          <p:nvPr>
            <p:ph idx="1"/>
          </p:nvPr>
        </p:nvSpPr>
        <p:spPr/>
        <p:txBody>
          <a:bodyPr>
            <a:normAutofit/>
          </a:bodyPr>
          <a:lstStyle/>
          <a:p>
            <a:pPr marL="0" lvl="0" indent="0" defTabSz="914400">
              <a:lnSpc>
                <a:spcPct val="100000"/>
              </a:lnSpc>
              <a:spcBef>
                <a:spcPts val="0"/>
              </a:spcBef>
              <a:buNone/>
            </a:pPr>
            <a:r>
              <a:rPr lang="en-US" sz="1800" dirty="0" smtClean="0">
                <a:hlinkClick r:id="rId2"/>
              </a:rPr>
              <a:t>https://www.youtube.com/watch?v=h6MNnvoD3Jg</a:t>
            </a:r>
            <a:endParaRPr lang="en-US" sz="1800" dirty="0" smtClean="0"/>
          </a:p>
          <a:p>
            <a:pPr marL="0" lvl="0" indent="0" defTabSz="914400">
              <a:lnSpc>
                <a:spcPct val="100000"/>
              </a:lnSpc>
              <a:spcBef>
                <a:spcPts val="0"/>
              </a:spcBef>
              <a:buNone/>
            </a:pPr>
            <a:endParaRPr lang="en-US" sz="1800" dirty="0"/>
          </a:p>
          <a:p>
            <a:pPr marL="0" lvl="0" indent="0" defTabSz="914400">
              <a:lnSpc>
                <a:spcPct val="100000"/>
              </a:lnSpc>
              <a:spcBef>
                <a:spcPts val="0"/>
              </a:spcBef>
              <a:buNone/>
            </a:pPr>
            <a:endParaRPr lang="en-US" sz="1800" dirty="0" smtClean="0"/>
          </a:p>
          <a:p>
            <a:pPr marL="0" lvl="0" indent="0" defTabSz="914400">
              <a:lnSpc>
                <a:spcPct val="100000"/>
              </a:lnSpc>
              <a:spcBef>
                <a:spcPts val="0"/>
              </a:spcBef>
              <a:buNone/>
            </a:pPr>
            <a:r>
              <a:rPr lang="en-US" sz="1800" dirty="0" smtClean="0"/>
              <a:t>This gives just a little more background to help you understand a little more about terrorism and how the world got involved with this whole thing. DO NOT skip. </a:t>
            </a:r>
          </a:p>
          <a:p>
            <a:pPr marL="0" lvl="0" indent="0" defTabSz="914400">
              <a:lnSpc>
                <a:spcPct val="100000"/>
              </a:lnSpc>
              <a:spcBef>
                <a:spcPts val="0"/>
              </a:spcBef>
              <a:buNone/>
            </a:pPr>
            <a:endParaRPr lang="en-US" sz="1800" dirty="0"/>
          </a:p>
          <a:p>
            <a:pPr marL="0" lvl="0" indent="0" defTabSz="914400">
              <a:lnSpc>
                <a:spcPct val="100000"/>
              </a:lnSpc>
              <a:spcBef>
                <a:spcPts val="0"/>
              </a:spcBef>
              <a:buNone/>
            </a:pPr>
            <a:r>
              <a:rPr lang="en-US" sz="1800" dirty="0" smtClean="0"/>
              <a:t>If you can’t get to the video from this link, go to YouTube and search “What is terrorism ABC news”. It is the one titled What is Terrorism ABC News uploaded by ABC News In-Depth. (3 min 26 seconds)</a:t>
            </a:r>
            <a:endParaRPr lang="en-US" sz="1800" dirty="0"/>
          </a:p>
        </p:txBody>
      </p:sp>
    </p:spTree>
    <p:extLst>
      <p:ext uri="{BB962C8B-B14F-4D97-AF65-F5344CB8AC3E}">
        <p14:creationId xmlns:p14="http://schemas.microsoft.com/office/powerpoint/2010/main" val="63011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Terrorism</a:t>
            </a:r>
            <a:endParaRPr lang="en-US" dirty="0"/>
          </a:p>
        </p:txBody>
      </p:sp>
    </p:spTree>
    <p:extLst>
      <p:ext uri="{BB962C8B-B14F-4D97-AF65-F5344CB8AC3E}">
        <p14:creationId xmlns:p14="http://schemas.microsoft.com/office/powerpoint/2010/main" val="3926025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09600"/>
            <a:ext cx="7886700" cy="1325563"/>
          </a:xfrm>
        </p:spPr>
        <p:txBody>
          <a:bodyPr>
            <a:normAutofit/>
          </a:bodyPr>
          <a:lstStyle/>
          <a:p>
            <a:r>
              <a:rPr lang="en-US" sz="2400" dirty="0" smtClean="0"/>
              <a:t>Before we begin</a:t>
            </a:r>
            <a:r>
              <a:rPr lang="is-IS" sz="2400" dirty="0" smtClean="0"/>
              <a:t>….here are some random definitions you need to know as you will see these words come up frequently in this terrorism piece. </a:t>
            </a:r>
            <a:endParaRPr lang="en-US" sz="2400" dirty="0"/>
          </a:p>
        </p:txBody>
      </p:sp>
      <p:sp>
        <p:nvSpPr>
          <p:cNvPr id="3" name="Content Placeholder 2"/>
          <p:cNvSpPr>
            <a:spLocks noGrp="1"/>
          </p:cNvSpPr>
          <p:nvPr>
            <p:ph idx="1"/>
          </p:nvPr>
        </p:nvSpPr>
        <p:spPr>
          <a:xfrm>
            <a:off x="628650" y="2209800"/>
            <a:ext cx="7886700" cy="4351338"/>
          </a:xfrm>
        </p:spPr>
        <p:txBody>
          <a:bodyPr>
            <a:normAutofit/>
          </a:bodyPr>
          <a:lstStyle/>
          <a:p>
            <a:r>
              <a:rPr lang="en-US" sz="1800" b="1" dirty="0" smtClean="0"/>
              <a:t>State: </a:t>
            </a:r>
            <a:r>
              <a:rPr lang="en-US" sz="1800" dirty="0" smtClean="0"/>
              <a:t>This word has a lot of meanings behind it. In this terrorism unit, a </a:t>
            </a:r>
            <a:r>
              <a:rPr lang="en-US" sz="1800" dirty="0" smtClean="0"/>
              <a:t>state is an entity that has a defined territory and a permanent population under the control of its own government</a:t>
            </a:r>
            <a:r>
              <a:rPr lang="en-US" sz="1800" dirty="0" smtClean="0"/>
              <a:t>. Don’t think about this word just when you think of like the state of California or state of New York. Yes, it can for sure mean this</a:t>
            </a:r>
            <a:r>
              <a:rPr lang="is-IS" sz="1800" dirty="0" smtClean="0"/>
              <a:t>…but usually when talking about terrorism, a state is usually talking about a country...like the state of Canada, or the state of Mexico as those places have a permanent populaiton, under ONE government. </a:t>
            </a:r>
            <a:endParaRPr lang="en-US" sz="1800" dirty="0" smtClean="0"/>
          </a:p>
          <a:p>
            <a:r>
              <a:rPr lang="en-US" sz="1800" b="1" dirty="0" smtClean="0"/>
              <a:t>Non-state Actors: </a:t>
            </a:r>
            <a:r>
              <a:rPr lang="en-US" sz="1800" dirty="0" smtClean="0"/>
              <a:t>In recent decades, groups and individuals have played a greater role in international </a:t>
            </a:r>
            <a:r>
              <a:rPr lang="en-US" sz="1800" dirty="0" smtClean="0"/>
              <a:t>relations </a:t>
            </a:r>
            <a:r>
              <a:rPr lang="en-US" sz="1800" dirty="0"/>
              <a:t>o</a:t>
            </a:r>
            <a:r>
              <a:rPr lang="en-US" sz="1800" dirty="0" smtClean="0"/>
              <a:t>r global issues.  </a:t>
            </a:r>
            <a:r>
              <a:rPr lang="en-US" sz="1800" dirty="0" smtClean="0"/>
              <a:t>These groups and individuals (such as businesses, charities, individuals, or even terrorist organizations), are called non-state </a:t>
            </a:r>
            <a:r>
              <a:rPr lang="en-US" sz="1800" dirty="0" smtClean="0"/>
              <a:t>actors because they are not affiliated or funded by any government, but rather act on their own. Hence the word NON – STATE. </a:t>
            </a:r>
            <a:endParaRPr lang="en-US" sz="1800" dirty="0"/>
          </a:p>
        </p:txBody>
      </p:sp>
    </p:spTree>
    <p:extLst>
      <p:ext uri="{BB962C8B-B14F-4D97-AF65-F5344CB8AC3E}">
        <p14:creationId xmlns:p14="http://schemas.microsoft.com/office/powerpoint/2010/main" val="727457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define terrorism or decide what makes a terrorist</a:t>
            </a:r>
            <a:r>
              <a:rPr lang="is-IS" dirty="0" smtClean="0"/>
              <a:t>…a terrorist</a:t>
            </a:r>
            <a:endParaRPr lang="en-US" dirty="0"/>
          </a:p>
        </p:txBody>
      </p:sp>
      <p:sp>
        <p:nvSpPr>
          <p:cNvPr id="3" name="Content Placeholder 2"/>
          <p:cNvSpPr>
            <a:spLocks noGrp="1"/>
          </p:cNvSpPr>
          <p:nvPr>
            <p:ph idx="1"/>
          </p:nvPr>
        </p:nvSpPr>
        <p:spPr/>
        <p:txBody>
          <a:bodyPr/>
          <a:lstStyle/>
          <a:p>
            <a:r>
              <a:rPr lang="en-US" dirty="0" smtClean="0"/>
              <a:t>Remember that many different groups have given their own definitions or guidelines as to what makes a terrorist, a terrorist. In the following slides, read through the definitions different groups have assigned to the word Terrorism. Notice their similarities and differences. Make a chart if it helps you stay organized. You don’t have to, but it might help you see it more clear.  </a:t>
            </a:r>
            <a:endParaRPr lang="en-US" dirty="0"/>
          </a:p>
        </p:txBody>
      </p:sp>
    </p:spTree>
    <p:extLst>
      <p:ext uri="{BB962C8B-B14F-4D97-AF65-F5344CB8AC3E}">
        <p14:creationId xmlns:p14="http://schemas.microsoft.com/office/powerpoint/2010/main" val="184091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28650" y="533400"/>
            <a:ext cx="7886700" cy="1325563"/>
          </a:xfrm>
        </p:spPr>
        <p:txBody>
          <a:bodyPr>
            <a:noAutofit/>
          </a:bodyPr>
          <a:lstStyle/>
          <a:p>
            <a:r>
              <a:rPr lang="en-US" altLang="en-US" sz="2400" b="1" u="sng" dirty="0"/>
              <a:t/>
            </a:r>
            <a:br>
              <a:rPr lang="en-US" altLang="en-US" sz="2400" b="1" u="sng" dirty="0"/>
            </a:br>
            <a:r>
              <a:rPr lang="en-US" altLang="en-US" sz="2400" b="1" u="sng" dirty="0"/>
              <a:t>State </a:t>
            </a:r>
            <a:r>
              <a:rPr lang="en-US" altLang="en-US" sz="2400" b="1" u="sng" dirty="0" smtClean="0"/>
              <a:t>Department: (the State Department is a section in our government that deals with foreign policy, international relations, and global issues. </a:t>
            </a:r>
            <a:endParaRPr lang="en-US" altLang="en-US" sz="2400" b="1" u="sng" dirty="0"/>
          </a:p>
        </p:txBody>
      </p:sp>
      <p:sp>
        <p:nvSpPr>
          <p:cNvPr id="38915" name="Rectangle 3"/>
          <p:cNvSpPr>
            <a:spLocks noGrp="1" noChangeArrowheads="1"/>
          </p:cNvSpPr>
          <p:nvPr>
            <p:ph idx="1"/>
          </p:nvPr>
        </p:nvSpPr>
        <p:spPr>
          <a:xfrm>
            <a:off x="628650" y="3276599"/>
            <a:ext cx="7886700" cy="2900363"/>
          </a:xfrm>
        </p:spPr>
        <p:txBody>
          <a:bodyPr/>
          <a:lstStyle/>
          <a:p>
            <a:pPr eaLnBrk="0" hangingPunct="0">
              <a:spcBef>
                <a:spcPct val="0"/>
              </a:spcBef>
              <a:buFontTx/>
              <a:buNone/>
            </a:pPr>
            <a:r>
              <a:rPr lang="en-US" altLang="en-US" dirty="0" smtClean="0"/>
              <a:t>Their definition: </a:t>
            </a:r>
          </a:p>
          <a:p>
            <a:pPr eaLnBrk="0" hangingPunct="0">
              <a:spcBef>
                <a:spcPct val="0"/>
              </a:spcBef>
              <a:buFontTx/>
              <a:buNone/>
            </a:pPr>
            <a:r>
              <a:rPr lang="en-US" altLang="en-US" dirty="0" smtClean="0"/>
              <a:t>Terrorism is “politically motivated violence directed at civilians and carried out </a:t>
            </a:r>
            <a:r>
              <a:rPr lang="en-US" altLang="en-US" dirty="0" smtClean="0"/>
              <a:t>by non-state groups</a:t>
            </a:r>
            <a:r>
              <a:rPr lang="en-US" altLang="en-US" dirty="0" smtClean="0"/>
              <a:t>.”</a:t>
            </a:r>
          </a:p>
          <a:p>
            <a:pPr eaLnBrk="0" hangingPunct="0">
              <a:spcBef>
                <a:spcPct val="0"/>
              </a:spcBef>
              <a:buFontTx/>
              <a:buNone/>
            </a:pPr>
            <a:endParaRPr lang="en-US" altLang="en-US" dirty="0"/>
          </a:p>
          <a:p>
            <a:pPr eaLnBrk="0" hangingPunct="0">
              <a:spcBef>
                <a:spcPct val="0"/>
              </a:spcBef>
              <a:buFontTx/>
              <a:buNone/>
            </a:pPr>
            <a:r>
              <a:rPr lang="en-US" altLang="en-US" dirty="0" smtClean="0"/>
              <a:t>In </a:t>
            </a:r>
            <a:r>
              <a:rPr lang="en-US" altLang="en-US" dirty="0" smtClean="0"/>
              <a:t>other </a:t>
            </a:r>
            <a:r>
              <a:rPr lang="en-US" altLang="en-US" dirty="0" smtClean="0"/>
              <a:t>terms, whenever a non-state group carries out an act of violence towards citizens for a political gain or message. Their key words here are violence and political. They are acting for a POLITICAL reason. </a:t>
            </a:r>
            <a:endParaRPr lang="en-US" altLang="en-US" dirty="0"/>
          </a:p>
        </p:txBody>
      </p:sp>
    </p:spTree>
    <p:extLst>
      <p:ext uri="{BB962C8B-B14F-4D97-AF65-F5344CB8AC3E}">
        <p14:creationId xmlns:p14="http://schemas.microsoft.com/office/powerpoint/2010/main" val="3218185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Autofit/>
          </a:bodyPr>
          <a:lstStyle/>
          <a:p>
            <a:r>
              <a:rPr lang="en-US" altLang="en-US" sz="2000" b="1" u="sng" dirty="0"/>
              <a:t/>
            </a:r>
            <a:br>
              <a:rPr lang="en-US" altLang="en-US" sz="2000" b="1" u="sng" dirty="0"/>
            </a:br>
            <a:r>
              <a:rPr lang="en-US" altLang="en-US" sz="2000" b="1" u="sng" dirty="0"/>
              <a:t>Department of </a:t>
            </a:r>
            <a:r>
              <a:rPr lang="en-US" altLang="en-US" sz="2000" b="1" u="sng" dirty="0" smtClean="0"/>
              <a:t>Defense: (the Department of Defense is the section in our government that deals with national security and the armed forces)</a:t>
            </a:r>
            <a:endParaRPr lang="en-US" altLang="en-US" sz="2000" b="1" u="sng" dirty="0"/>
          </a:p>
        </p:txBody>
      </p:sp>
      <p:sp>
        <p:nvSpPr>
          <p:cNvPr id="49155" name="Rectangle 3"/>
          <p:cNvSpPr>
            <a:spLocks noGrp="1" noChangeArrowheads="1"/>
          </p:cNvSpPr>
          <p:nvPr>
            <p:ph idx="1"/>
          </p:nvPr>
        </p:nvSpPr>
        <p:spPr>
          <a:xfrm>
            <a:off x="685800" y="1981200"/>
            <a:ext cx="7772400" cy="3200400"/>
          </a:xfrm>
        </p:spPr>
        <p:txBody>
          <a:bodyPr>
            <a:normAutofit/>
          </a:bodyPr>
          <a:lstStyle/>
          <a:p>
            <a:pPr marL="0" indent="0" eaLnBrk="0" hangingPunct="0">
              <a:spcBef>
                <a:spcPct val="0"/>
              </a:spcBef>
              <a:buNone/>
            </a:pPr>
            <a:r>
              <a:rPr lang="en-US" altLang="en-US" sz="1800" dirty="0"/>
              <a:t>	</a:t>
            </a:r>
            <a:endParaRPr lang="en-US" altLang="en-US" sz="1800" dirty="0" smtClean="0"/>
          </a:p>
          <a:p>
            <a:pPr marL="0" indent="0" eaLnBrk="0" hangingPunct="0">
              <a:spcBef>
                <a:spcPct val="0"/>
              </a:spcBef>
              <a:buNone/>
            </a:pPr>
            <a:r>
              <a:rPr lang="en-US" altLang="en-US" sz="1800" dirty="0" smtClean="0"/>
              <a:t>Their </a:t>
            </a:r>
            <a:r>
              <a:rPr lang="en-US" altLang="en-US" sz="1800" dirty="0" smtClean="0"/>
              <a:t>definition: </a:t>
            </a:r>
            <a:r>
              <a:rPr lang="en-US" altLang="en-US" sz="1800" dirty="0" smtClean="0"/>
              <a:t>Terrorism </a:t>
            </a:r>
            <a:r>
              <a:rPr lang="en-US" altLang="en-US" sz="1800" dirty="0"/>
              <a:t>is “the calculated use of violence or the threat of violence to </a:t>
            </a:r>
            <a:r>
              <a:rPr lang="en-US" altLang="en-US" sz="1800" dirty="0" smtClean="0"/>
              <a:t>create </a:t>
            </a:r>
            <a:r>
              <a:rPr lang="en-US" altLang="en-US" sz="1800" dirty="0" smtClean="0"/>
              <a:t>fear</a:t>
            </a:r>
            <a:r>
              <a:rPr lang="en-US" altLang="en-US" sz="1800" dirty="0"/>
              <a:t>; intended to coerce or to intimidate government or societies in the pursuit of goals that are generally political, religious, or ideological</a:t>
            </a:r>
            <a:r>
              <a:rPr lang="en-US" altLang="en-US" sz="1800" dirty="0" smtClean="0"/>
              <a:t>.”</a:t>
            </a:r>
          </a:p>
          <a:p>
            <a:pPr marL="0" indent="0" eaLnBrk="0" hangingPunct="0">
              <a:spcBef>
                <a:spcPct val="0"/>
              </a:spcBef>
              <a:buNone/>
            </a:pPr>
            <a:endParaRPr lang="en-US" altLang="en-US" sz="1800" dirty="0"/>
          </a:p>
          <a:p>
            <a:pPr marL="0" indent="0" eaLnBrk="0" hangingPunct="0">
              <a:spcBef>
                <a:spcPct val="0"/>
              </a:spcBef>
              <a:buNone/>
            </a:pPr>
            <a:r>
              <a:rPr lang="en-US" altLang="en-US" sz="1800" dirty="0" smtClean="0"/>
              <a:t>Their key words are fear, intimidate, political, religious, ideological. (Ideological means ideas that relate to political policy. How they think a government or society/government should be run – for example, they think Capitalism is better than Communism or something like that). </a:t>
            </a:r>
            <a:endParaRPr lang="en-US" altLang="en-US" sz="1800" dirty="0"/>
          </a:p>
        </p:txBody>
      </p:sp>
    </p:spTree>
    <p:extLst>
      <p:ext uri="{BB962C8B-B14F-4D97-AF65-F5344CB8AC3E}">
        <p14:creationId xmlns:p14="http://schemas.microsoft.com/office/powerpoint/2010/main" val="703025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Autofit/>
          </a:bodyPr>
          <a:lstStyle/>
          <a:p>
            <a:r>
              <a:rPr lang="en-US" altLang="en-US" sz="2800" b="1" u="sng" dirty="0"/>
              <a:t/>
            </a:r>
            <a:br>
              <a:rPr lang="en-US" altLang="en-US" sz="2800" b="1" u="sng" dirty="0"/>
            </a:br>
            <a:r>
              <a:rPr lang="en-US" altLang="en-US" sz="2800" b="1" u="sng" dirty="0"/>
              <a:t>Walter </a:t>
            </a:r>
            <a:r>
              <a:rPr lang="en-US" altLang="en-US" sz="2800" b="1" u="sng" dirty="0" err="1" smtClean="0"/>
              <a:t>Laqueur</a:t>
            </a:r>
            <a:r>
              <a:rPr lang="en-US" altLang="en-US" sz="2800" b="1" u="sng" dirty="0"/>
              <a:t> </a:t>
            </a:r>
            <a:r>
              <a:rPr lang="en-US" altLang="en-US" sz="2800" b="1" u="sng" dirty="0" smtClean="0"/>
              <a:t>(terrorism scholar – he studies and knows a lot about terrorism)</a:t>
            </a:r>
            <a:endParaRPr lang="en-US" altLang="en-US" sz="2800" b="1" u="sng" dirty="0"/>
          </a:p>
        </p:txBody>
      </p:sp>
      <p:sp>
        <p:nvSpPr>
          <p:cNvPr id="47107" name="Rectangle 3"/>
          <p:cNvSpPr>
            <a:spLocks noGrp="1" noChangeArrowheads="1"/>
          </p:cNvSpPr>
          <p:nvPr>
            <p:ph idx="1"/>
          </p:nvPr>
        </p:nvSpPr>
        <p:spPr>
          <a:xfrm>
            <a:off x="685800" y="2590800"/>
            <a:ext cx="7772400" cy="1905000"/>
          </a:xfrm>
        </p:spPr>
        <p:txBody>
          <a:bodyPr/>
          <a:lstStyle/>
          <a:p>
            <a:pPr marL="0" indent="0" eaLnBrk="0" hangingPunct="0">
              <a:spcBef>
                <a:spcPct val="0"/>
              </a:spcBef>
              <a:buNone/>
            </a:pPr>
            <a:r>
              <a:rPr lang="en-US" altLang="en-US" dirty="0" smtClean="0"/>
              <a:t>His definition: “Terrorism </a:t>
            </a:r>
            <a:r>
              <a:rPr lang="en-US" altLang="en-US" dirty="0"/>
              <a:t>constitutes the illegitimate use of force to achieve a political objective when innocent people are targeted</a:t>
            </a:r>
            <a:r>
              <a:rPr lang="en-US" altLang="en-US" dirty="0" smtClean="0"/>
              <a:t>.”</a:t>
            </a:r>
          </a:p>
          <a:p>
            <a:pPr marL="0" indent="0" eaLnBrk="0" hangingPunct="0">
              <a:spcBef>
                <a:spcPct val="0"/>
              </a:spcBef>
              <a:buNone/>
            </a:pPr>
            <a:endParaRPr lang="en-US" altLang="en-US" dirty="0"/>
          </a:p>
          <a:p>
            <a:pPr marL="0" indent="0" eaLnBrk="0" hangingPunct="0">
              <a:spcBef>
                <a:spcPct val="0"/>
              </a:spcBef>
              <a:buNone/>
            </a:pPr>
            <a:r>
              <a:rPr lang="en-US" altLang="en-US" dirty="0" smtClean="0"/>
              <a:t>His key words are illegitimate (means unnecessary),political, innocent people</a:t>
            </a:r>
            <a:endParaRPr lang="en-US" altLang="en-US" dirty="0"/>
          </a:p>
          <a:p>
            <a:pPr marL="0" indent="0">
              <a:buNone/>
            </a:pPr>
            <a:endParaRPr lang="en-US" altLang="en-US" dirty="0"/>
          </a:p>
        </p:txBody>
      </p:sp>
    </p:spTree>
    <p:extLst>
      <p:ext uri="{BB962C8B-B14F-4D97-AF65-F5344CB8AC3E}">
        <p14:creationId xmlns:p14="http://schemas.microsoft.com/office/powerpoint/2010/main" val="859150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Autofit/>
          </a:bodyPr>
          <a:lstStyle/>
          <a:p>
            <a:r>
              <a:rPr lang="en-US" altLang="en-US" sz="2000" b="1" u="sng" dirty="0"/>
              <a:t/>
            </a:r>
            <a:br>
              <a:rPr lang="en-US" altLang="en-US" sz="2000" b="1" u="sng" dirty="0"/>
            </a:br>
            <a:r>
              <a:rPr lang="en-US" altLang="en-US" sz="2000" b="1" u="sng" dirty="0" smtClean="0"/>
              <a:t>Federal Bureau of Investigation (FBI): (The FBI is the main organization in the US that deals with collecting valuable information that relates to the security and safety of the people and also is the main organization in charge of law enforcement. So they are in charge of investigating possible threats to the public and also enforcing the law). </a:t>
            </a:r>
            <a:endParaRPr lang="en-US" altLang="en-US" sz="2000" b="1" u="sng" dirty="0"/>
          </a:p>
        </p:txBody>
      </p:sp>
      <p:sp>
        <p:nvSpPr>
          <p:cNvPr id="53251" name="Rectangle 3"/>
          <p:cNvSpPr>
            <a:spLocks noGrp="1" noChangeArrowheads="1"/>
          </p:cNvSpPr>
          <p:nvPr>
            <p:ph idx="1"/>
          </p:nvPr>
        </p:nvSpPr>
        <p:spPr>
          <a:xfrm>
            <a:off x="628650" y="3428999"/>
            <a:ext cx="7886700" cy="2747963"/>
          </a:xfrm>
        </p:spPr>
        <p:txBody>
          <a:bodyPr/>
          <a:lstStyle/>
          <a:p>
            <a:pPr marL="0" indent="0">
              <a:buNone/>
            </a:pPr>
            <a:r>
              <a:rPr lang="en-US" altLang="en-US" dirty="0" smtClean="0">
                <a:cs typeface="Times New Roman" panose="02020603050405020304" pitchFamily="18" charset="0"/>
              </a:rPr>
              <a:t>Their definition: </a:t>
            </a:r>
            <a:r>
              <a:rPr lang="en-US" altLang="en-US" dirty="0" smtClean="0">
                <a:cs typeface="Times New Roman" panose="02020603050405020304" pitchFamily="18" charset="0"/>
              </a:rPr>
              <a:t>“The </a:t>
            </a:r>
            <a:r>
              <a:rPr lang="en-US" altLang="en-US" dirty="0">
                <a:cs typeface="Times New Roman" panose="02020603050405020304" pitchFamily="18" charset="0"/>
              </a:rPr>
              <a:t>unlawful use of force or violence against persons or property to intimidate or </a:t>
            </a:r>
            <a:r>
              <a:rPr lang="en-US" altLang="en-US" dirty="0" smtClean="0">
                <a:cs typeface="Times New Roman" panose="02020603050405020304" pitchFamily="18" charset="0"/>
              </a:rPr>
              <a:t>coerce/persuade </a:t>
            </a:r>
            <a:r>
              <a:rPr lang="en-US" altLang="en-US" dirty="0">
                <a:cs typeface="Times New Roman" panose="02020603050405020304" pitchFamily="18" charset="0"/>
              </a:rPr>
              <a:t>a government, the civilian population, or any segment thereof, in furtherance of political or social objectives</a:t>
            </a:r>
            <a:r>
              <a:rPr lang="en-US" altLang="en-US" dirty="0" smtClean="0">
                <a:cs typeface="Times New Roman" panose="02020603050405020304" pitchFamily="18" charset="0"/>
              </a:rPr>
              <a:t>.”</a:t>
            </a:r>
          </a:p>
          <a:p>
            <a:pPr marL="0" indent="0">
              <a:buNone/>
            </a:pPr>
            <a:endParaRPr lang="en-US" altLang="en-US" dirty="0">
              <a:cs typeface="Times New Roman" panose="02020603050405020304" pitchFamily="18" charset="0"/>
            </a:endParaRPr>
          </a:p>
          <a:p>
            <a:pPr marL="0" indent="0">
              <a:buNone/>
            </a:pPr>
            <a:r>
              <a:rPr lang="en-US" altLang="en-US" dirty="0" smtClean="0">
                <a:cs typeface="Times New Roman" panose="02020603050405020304" pitchFamily="18" charset="0"/>
              </a:rPr>
              <a:t>Their key words are unlawful (unnecessary), violence, intimidate, coerce, political, social.  </a:t>
            </a:r>
            <a:endParaRPr lang="en-US" altLang="en-US" dirty="0">
              <a:cs typeface="Times New Roman" panose="02020603050405020304" pitchFamily="18" charset="0"/>
            </a:endParaRPr>
          </a:p>
        </p:txBody>
      </p:sp>
    </p:spTree>
    <p:extLst>
      <p:ext uri="{BB962C8B-B14F-4D97-AF65-F5344CB8AC3E}">
        <p14:creationId xmlns:p14="http://schemas.microsoft.com/office/powerpoint/2010/main" val="2408020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1477</TotalTime>
  <Words>1113</Words>
  <Application>Microsoft Macintosh PowerPoint</Application>
  <PresentationFormat>On-screen Show (4:3)</PresentationFormat>
  <Paragraphs>68</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Times New Roman</vt:lpstr>
      <vt:lpstr>Arial</vt:lpstr>
      <vt:lpstr>Office Theme</vt:lpstr>
      <vt:lpstr>Begin with this crash course video</vt:lpstr>
      <vt:lpstr>NOW watch this video!</vt:lpstr>
      <vt:lpstr>Terrorism</vt:lpstr>
      <vt:lpstr>Before we begin….here are some random definitions you need to know as you will see these words come up frequently in this terrorism piece. </vt:lpstr>
      <vt:lpstr>How do we define terrorism or decide what makes a terrorist…a terrorist</vt:lpstr>
      <vt:lpstr> State Department: (the State Department is a section in our government that deals with foreign policy, international relations, and global issues. </vt:lpstr>
      <vt:lpstr> Department of Defense: (the Department of Defense is the section in our government that deals with national security and the armed forces)</vt:lpstr>
      <vt:lpstr> Walter Laqueur (terrorism scholar – he studies and knows a lot about terrorism)</vt:lpstr>
      <vt:lpstr> Federal Bureau of Investigation (FBI): (The FBI is the main organization in the US that deals with collecting valuable information that relates to the security and safety of the people and also is the main organization in charge of law enforcement. So they are in charge of investigating possible threats to the public and also enforcing the law). </vt:lpstr>
      <vt:lpstr>  Central Intelligence Agency (CIA) Counterterrorist Center: (The CIA is a section in the federal government that deals with gathering, processing, and analyzing national security information not just in the US but around the world. </vt:lpstr>
      <vt:lpstr> Arab Convention for the Suppression of Terrorism, 1998: (an organization adopted by the League of Arab States in order to try and combat terrorism on their soils)</vt:lpstr>
      <vt:lpstr> Government of India Prevention of Terrorism Act, 2002 (this was an act passed by the Indian government to strengthen anti – terrorism operations. This was in response to attacks carried out in India and the attack on their parliament/government). </vt:lpstr>
      <vt:lpstr>Questions to answer (Assignment 10):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Terrorism</dc:title>
  <dc:creator>Ami Mulligan</dc:creator>
  <cp:lastModifiedBy>Microsoft Office User</cp:lastModifiedBy>
  <cp:revision>65</cp:revision>
  <dcterms:created xsi:type="dcterms:W3CDTF">2013-05-28T20:04:48Z</dcterms:created>
  <dcterms:modified xsi:type="dcterms:W3CDTF">2020-04-20T18:43:17Z</dcterms:modified>
</cp:coreProperties>
</file>